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3" r:id="rId4"/>
    <p:sldId id="264" r:id="rId5"/>
    <p:sldId id="266" r:id="rId6"/>
    <p:sldId id="268" r:id="rId7"/>
    <p:sldId id="270" r:id="rId8"/>
    <p:sldId id="273" r:id="rId9"/>
    <p:sldId id="274" r:id="rId10"/>
    <p:sldId id="275" r:id="rId11"/>
    <p:sldId id="267" r:id="rId12"/>
    <p:sldId id="271" r:id="rId13"/>
    <p:sldId id="272" r:id="rId14"/>
    <p:sldId id="286" r:id="rId15"/>
    <p:sldId id="276" r:id="rId16"/>
    <p:sldId id="277" r:id="rId17"/>
    <p:sldId id="278" r:id="rId18"/>
    <p:sldId id="279" r:id="rId19"/>
    <p:sldId id="280" r:id="rId20"/>
    <p:sldId id="284" r:id="rId21"/>
    <p:sldId id="283" r:id="rId22"/>
    <p:sldId id="285" r:id="rId23"/>
    <p:sldId id="281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6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2A0CA-1975-4D9B-B7FE-79676E0FED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9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E5F20-09FB-4C52-B6B4-20F89241AC9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36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27FDF-2B02-450A-BAFE-876107FC91F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23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96F04-8100-4EC2-8853-26CF80544A3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0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6D212-547D-4640-BE91-C25C934E9BA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716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CD0C6-0F07-4E0C-A98F-649799770A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326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C2072-938C-4282-86EA-48EA84906B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7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6FA70-FBAC-437D-ACB9-312B36EE46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57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CB2F1-D876-44A9-8553-3444AEFBBEE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17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8A92D-5154-4A44-8C17-0D82FFBB07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D7387-2669-4AE9-B9D3-9AEC3396F07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031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152400"/>
            <a:ext cx="9173633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1167" y="1085850"/>
            <a:ext cx="5113867" cy="3240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8233" y="1085850"/>
            <a:ext cx="5115984" cy="154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8233" y="2781300"/>
            <a:ext cx="5115984" cy="1544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574BE4-C787-496F-85C8-BDF90A47A81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3895329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5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8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AEBD-40A6-450F-BA03-F3CC34B2A22C}" type="datetimeFigureOut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7CFA-8398-4874-83B4-BF2BC310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6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97F3D-5027-48DA-AEE1-6657CE3752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11-Nov-19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A8DC-4AA7-4B12-9FD1-537352ABD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9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.png"/><Relationship Id="rId4" Type="http://schemas.openxmlformats.org/officeDocument/2006/relationships/image" Target="../media/image36.wmf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searchgate.net/publication/322517217_Cache-Assisted_Hybrid_Satellite-Terrestrial_Backhauling_for_5G_Cellular_Networks/figures?lo=1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.emf"/><Relationship Id="rId10" Type="http://schemas.openxmlformats.org/officeDocument/2006/relationships/image" Target="../media/image15.png"/><Relationship Id="rId4" Type="http://schemas.openxmlformats.org/officeDocument/2006/relationships/image" Target="../media/image11.wmf"/><Relationship Id="rId9" Type="http://schemas.openxmlformats.org/officeDocument/2006/relationships/image" Target="../media/image14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wmf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9.png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62010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41367"/>
            <a:ext cx="1166949" cy="78802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7" y="41367"/>
            <a:ext cx="1553121" cy="788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7337" y="2533873"/>
            <a:ext cx="76112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Doctoral School of Military Engineering(DSME)/ Defense Electronic ICT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National University of Public Services(NUPS)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NEMZETI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KÖZSZOLGÁLATI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EGYETEM (NKE)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Budapest – Hungary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Communication Conference 2019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Gen. Prof. Dr. Laszlo KOVACS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Department of Electronic Warfare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Supervisor: Capt. Dr.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Habil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 Tibor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Farkas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Department of Communication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Col(r). Eng. Ahmad Alhosban, (14</a:t>
            </a:r>
            <a:r>
              <a:rPr lang="en-US" sz="20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Nov. 2019)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09" y="47625"/>
            <a:ext cx="1788251" cy="781767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A8DC-4AA7-4B12-9FD1-537352ABDBFE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01497" y="740229"/>
            <a:ext cx="96229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</a:t>
            </a:r>
          </a:p>
          <a:p>
            <a:pPr algn="ctr"/>
            <a:r>
              <a:rPr lang="en-US" sz="2800" b="1" dirty="0" smtClean="0"/>
              <a:t>New Approach of ILS System Using Galileo/GPS Space Navigation in NATO Information Infrastructure</a:t>
            </a:r>
          </a:p>
          <a:p>
            <a:pPr algn="ctr"/>
            <a:r>
              <a:rPr lang="en-US" sz="2800" b="1" dirty="0" smtClean="0"/>
              <a:t> (Risk Analysis Case Study)</a:t>
            </a:r>
            <a:endParaRPr lang="en-US" sz="24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92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57210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4" y="56402"/>
            <a:ext cx="453390" cy="47720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" y="41367"/>
            <a:ext cx="578577" cy="50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0" y="47625"/>
            <a:ext cx="444410" cy="501015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A8DC-4AA7-4B12-9FD1-537352ABDBFE}" type="slidenum">
              <a:rPr lang="en-US" smtClean="0"/>
              <a:t>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43861" y="110337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8112" y="41367"/>
            <a:ext cx="10497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Case study And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Analysis:  increasing resilience, security and availability of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GPS GBAS ILS stations</a:t>
            </a:r>
            <a:endParaRPr lang="en-US" sz="20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/>
          <a:stretch>
            <a:fillRect/>
          </a:stretch>
        </p:blipFill>
        <p:spPr bwMode="auto">
          <a:xfrm>
            <a:off x="40548" y="1358537"/>
            <a:ext cx="6862276" cy="52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824" y="850245"/>
            <a:ext cx="5257336" cy="235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1868" y="3072071"/>
            <a:ext cx="5368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 resilience triangle is formed by a collapse followed by 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7171764" y="3774286"/>
            <a:ext cx="4921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Reducing </a:t>
            </a:r>
            <a:r>
              <a:rPr lang="en-US" dirty="0"/>
              <a:t>the size of the resilience triangle increases resilience:</a:t>
            </a:r>
          </a:p>
          <a:p>
            <a:pPr marL="342900" indent="-342900">
              <a:buAutoNum type="arabicPeriod"/>
            </a:pPr>
            <a:r>
              <a:rPr lang="en-US" dirty="0" smtClean="0"/>
              <a:t>Speed </a:t>
            </a:r>
            <a:r>
              <a:rPr lang="en-US" dirty="0"/>
              <a:t>up recovery: (</a:t>
            </a:r>
            <a:r>
              <a:rPr lang="en-US" dirty="0" err="1"/>
              <a:t>tr</a:t>
            </a:r>
            <a:r>
              <a:rPr lang="en-US" dirty="0"/>
              <a:t> − t0)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reduce performance drop: (P0 − Pc)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Decrease the probability of failure, 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1764" y="5434149"/>
            <a:ext cx="4445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MTTR decreasing on Ground stations, </a:t>
            </a:r>
          </a:p>
          <a:p>
            <a:r>
              <a:rPr lang="en-US" dirty="0" smtClean="0"/>
              <a:t>Nothing to do Space stations, High Reliability.</a:t>
            </a:r>
          </a:p>
          <a:p>
            <a:r>
              <a:rPr lang="en-US" dirty="0" smtClean="0"/>
              <a:t>MTBF increasing on Ground stations and Links, Nothing to do in space stations 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7611" y="850245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Monitoring strategies and reliability of GBAS Landing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062" y="3886221"/>
            <a:ext cx="5548312" cy="29885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732069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6676"/>
            <a:ext cx="806248" cy="64715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41367"/>
            <a:ext cx="771525" cy="639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399" y="47625"/>
            <a:ext cx="942975" cy="633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75" y="66675"/>
            <a:ext cx="9477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Scientific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Problem-Case Study of Newark Airport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11</a:t>
            </a:fld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062" y="897657"/>
            <a:ext cx="5548312" cy="29885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856328"/>
            <a:ext cx="6503807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GBAS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landing system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(Honeywell SLS-4000)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approved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 FAA at Newark Liberty International Airport/USA in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2012 as CAT I (GAST C) due to Jamming the Reference stations, while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certification process was disturbed by a truck jammer driving in a road nearby the airport as per FAA reported, REF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[6,7,15].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also reported in the Future Security Conference -7</a:t>
            </a:r>
            <a:r>
              <a:rPr lang="en-US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2012, REF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[9, p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197].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47" y="3098009"/>
            <a:ext cx="65293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out of Four Ref. Rx were affected many times per week.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Distance from I-95 road was 130 m, separation bet. Ref.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Rxs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100m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Full power jammer cause service lose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from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 2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Ref. Rx, but all affected due to AND logic gate output.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 , software was changed so that any un affected Ref. Rx can do the job. OR GATE Logic so that DGPS concept will work always.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Threat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wasn't identified quickly, Poor Monitor Function,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(Poor ESM)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 the MLA Antenna couldn’t prevent the Jamming (Poor EPM)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human or aircraft lose, GBAS was under certification process.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Suggested solution to increase mask angle to avoid ground interference[15] , which is not all the time the best solution.</a:t>
            </a:r>
          </a:p>
          <a:p>
            <a:pPr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 studies are needed to enhance EPMs.</a:t>
            </a:r>
          </a:p>
        </p:txBody>
      </p:sp>
    </p:spTree>
    <p:extLst>
      <p:ext uri="{BB962C8B-B14F-4D97-AF65-F5344CB8AC3E}">
        <p14:creationId xmlns:p14="http://schemas.microsoft.com/office/powerpoint/2010/main" val="25568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75" y="66675"/>
            <a:ext cx="9477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Scientific Problem-Case Study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of BUD Airport</a:t>
            </a: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12</a:t>
            </a:fld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6675" y="1011224"/>
            <a:ext cx="6296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 Airport Case-Analogy: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Two proposed sites , both are better that Newark Sitting.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minimum distance from the nearest Road to site is 350m. Which is three times the case of Newark.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Road is not high traffic as Newark case.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GBAS software ESM has changed to better OR Logic selection.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BUD case would be better, especially if Modern GPS and Galileo Fully Operated.(more power, signal structure BOC)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Can Serve 2 runways , 4 ILS, 50Km around, Complex approaches.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360" y="1014552"/>
            <a:ext cx="5619591" cy="5881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" y="3347859"/>
            <a:ext cx="6296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Scientific Problem symptoms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GNSS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signals are so vulnerable to EAs because of their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extremely low level of power density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about (22,000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Km)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arrives at 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(-160dBw for GPS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L1.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Probability of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service restore on the proper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time is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very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low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Its high risky in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safety-of-life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applications of landing systems when compared with other safety –critical infrastructure applications such as banking or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non-critical GNSS applications.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GBAS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stations are usually located in a well-known surveyed reference sites in the vicinity of the airport near the runways. Which makes them more vulnerable to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GBAS currently achieving CAT I/GAST C performance only due to errors originally invoked by other than interference or EAs.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786" y="1819373"/>
            <a:ext cx="71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1000m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8632" y="4573571"/>
            <a:ext cx="71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350m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gssc.esa.int/navipedia/images/4/4b/Galileo_Signal_Plan_Fig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5" y="1053160"/>
            <a:ext cx="4228434" cy="27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45" y="3877783"/>
            <a:ext cx="4228434" cy="29802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0" y="54021"/>
            <a:ext cx="608707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" y="41367"/>
            <a:ext cx="717485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9148" y="47625"/>
            <a:ext cx="556176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2597" y="108975"/>
            <a:ext cx="10181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5B9BD5">
                    <a:lumMod val="50000"/>
                  </a:srgbClr>
                </a:solidFill>
              </a:rPr>
              <a:t>GNSS Improvements </a:t>
            </a:r>
            <a:endParaRPr lang="en-US" sz="40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13</a:t>
            </a:fld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713" y="1024585"/>
            <a:ext cx="8525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GNSS modernization: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6dB More power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new modulation schemes (BOC)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GPS block IIF/M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P/Y code, used currently by US Army , but classified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GPS Block III satellites carrying GPS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2022, Ref [11]. 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Galileo, new planned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signal structure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2022, Ref [12].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902323"/>
            <a:ext cx="762522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New Signal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Structure Techniques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Binary Offset Carrier (BOC)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Spreading of the power spectrum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Places a small amount of additional power at a higher frequencies in order to improve the signal tracking performance and as a sequence decreasing the multipath error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.[13].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(BPSK) spreads the power with a rectangular pulse shape and spreading code chip rate of 1,023 MHz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around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center frequency L1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75" y="66675"/>
            <a:ext cx="9477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Scientific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Problem: Risk –Asset pair Model</a:t>
            </a: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14</a:t>
            </a:fld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040" y="1283850"/>
                <a:ext cx="11551920" cy="513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a:fld id="{87C94616-24D2-4E8D-A563-69F47F20DF7E}" type="mathplaceholder">
                      <a:rPr lang="en-US" sz="2400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en-US" sz="2400" dirty="0" smtClean="0"/>
                  <a:t>For asset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risk </a:t>
                </a:r>
                <a:r>
                  <a:rPr lang="en-US" sz="2400" dirty="0" err="1"/>
                  <a:t>r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is given by the expected utility relation</a:t>
                </a:r>
                <a:r>
                  <a:rPr lang="en-US" sz="2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b="1" dirty="0" smtClean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𝒓𝒊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𝒕𝒊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𝒗𝒊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𝒄𝒊</m:t>
                    </m:r>
                  </m:oMath>
                </a14:m>
                <a:r>
                  <a:rPr lang="en-US" sz="3200" b="1" dirty="0" smtClean="0"/>
                  <a:t>                     </a:t>
                </a:r>
                <a:r>
                  <a:rPr lang="en-US" sz="2400" dirty="0" smtClean="0"/>
                  <a:t>(Ted, page 26)</a:t>
                </a:r>
              </a:p>
              <a:p>
                <a:r>
                  <a:rPr lang="en-US" sz="2400" dirty="0" smtClean="0"/>
                  <a:t>Where :</a:t>
                </a:r>
              </a:p>
              <a:p>
                <a:r>
                  <a:rPr lang="en-US" sz="2400" dirty="0" err="1" smtClean="0"/>
                  <a:t>ri</a:t>
                </a:r>
                <a:r>
                  <a:rPr lang="en-US" sz="2400" dirty="0" smtClean="0"/>
                  <a:t>: is risk for asset </a:t>
                </a:r>
                <a:r>
                  <a:rPr lang="en-US" sz="2400" dirty="0" err="1" smtClean="0"/>
                  <a:t>i</a:t>
                </a:r>
                <a:endParaRPr lang="en-US" sz="2400" dirty="0" smtClean="0"/>
              </a:p>
              <a:p>
                <a:r>
                  <a:rPr lang="en-US" sz="2400" dirty="0" err="1" smtClean="0"/>
                  <a:t>ti</a:t>
                </a:r>
                <a:r>
                  <a:rPr lang="en-US" sz="2400" dirty="0" smtClean="0"/>
                  <a:t> : is threat for asset I</a:t>
                </a:r>
              </a:p>
              <a:p>
                <a:r>
                  <a:rPr lang="en-US" sz="2400" dirty="0" smtClean="0"/>
                  <a:t>Vi :is vulnerability for asset </a:t>
                </a:r>
                <a:r>
                  <a:rPr lang="en-US" sz="2400" dirty="0" err="1" smtClean="0"/>
                  <a:t>i</a:t>
                </a:r>
                <a:endParaRPr lang="en-US" sz="2400" dirty="0" smtClean="0"/>
              </a:p>
              <a:p>
                <a:r>
                  <a:rPr lang="en-US" sz="2400" dirty="0" smtClean="0"/>
                  <a:t>Ci : is consequence for asset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( in dollar , or in causalities or lost of time) </a:t>
                </a:r>
                <a:endParaRPr lang="en-US" sz="2400" dirty="0"/>
              </a:p>
              <a:p>
                <a:r>
                  <a:rPr lang="en-US" sz="2400" dirty="0"/>
                  <a:t>Total risk over a collection of n threat–asset pairs is given by the sum of expected utility products</a:t>
                </a:r>
                <a:r>
                  <a:rPr lang="en-US" sz="2400" dirty="0" smtClean="0"/>
                  <a:t>:</a:t>
                </a:r>
              </a:p>
              <a:p>
                <a:r>
                  <a:rPr lang="en-US" sz="2400" dirty="0" smtClean="0"/>
                  <a:t>                                                  </a:t>
                </a:r>
              </a:p>
              <a:p>
                <a:endParaRPr lang="en-US" sz="2400" dirty="0" smtClean="0"/>
              </a:p>
              <a:p>
                <a:r>
                  <a:rPr lang="en-US" sz="3200" b="1" dirty="0"/>
                  <a:t> </a:t>
                </a:r>
                <a:r>
                  <a:rPr lang="en-US" sz="3200" b="1" dirty="0" smtClean="0"/>
                  <a:t>                                                R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𝒓𝒊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𝒕𝒊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𝒗𝒊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𝒄𝒊</m:t>
                            </m:r>
                          </m:e>
                        </m:nary>
                      </m:e>
                    </m:nary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1283850"/>
                <a:ext cx="11551920" cy="5139869"/>
              </a:xfrm>
              <a:prstGeom prst="rect">
                <a:avLst/>
              </a:prstGeom>
              <a:blipFill>
                <a:blip r:embed="rId5"/>
                <a:stretch>
                  <a:fillRect l="-844" t="-949" b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7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75" y="66675"/>
            <a:ext cx="9477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Scientific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Problem: Availability Model</a:t>
            </a: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15</a:t>
            </a:fld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3351" y="957500"/>
            <a:ext cx="120586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Analogy for GBAS Availability :</a:t>
            </a:r>
            <a:endParaRPr lang="en-US" sz="2000" dirty="0"/>
          </a:p>
          <a:p>
            <a:r>
              <a:rPr lang="en-US" sz="2800" b="1" dirty="0" smtClean="0"/>
              <a:t>Availability</a:t>
            </a:r>
            <a:r>
              <a:rPr lang="en-US" sz="2800" dirty="0" smtClean="0"/>
              <a:t>  </a:t>
            </a:r>
            <a:r>
              <a:rPr lang="en-US" sz="2800" b="1" dirty="0" smtClean="0"/>
              <a:t>= availability of Continuity + Availability of Accuracy + Availability of Integrity</a:t>
            </a:r>
          </a:p>
          <a:p>
            <a:endParaRPr lang="en-US" sz="2800" b="1" dirty="0"/>
          </a:p>
          <a:p>
            <a:r>
              <a:rPr lang="en-US" sz="2800" b="1" dirty="0" smtClean="0"/>
              <a:t>Availability is the probability of resilience and redundancy calculations to meet the  ICAO requirements of GBAS performance of Aviation and as per the table below: </a:t>
            </a:r>
          </a:p>
          <a:p>
            <a:endParaRPr lang="en-US" sz="2800" b="1" dirty="0"/>
          </a:p>
          <a:p>
            <a:r>
              <a:rPr lang="en-US" sz="2800" b="1" dirty="0" smtClean="0"/>
              <a:t>Availability = </a:t>
            </a:r>
            <a:r>
              <a:rPr lang="en-US" sz="2800" b="1" dirty="0"/>
              <a:t>1- R</a:t>
            </a:r>
            <a:r>
              <a:rPr lang="en-US" sz="2800" b="1" dirty="0" smtClean="0"/>
              <a:t> </a:t>
            </a:r>
          </a:p>
          <a:p>
            <a:r>
              <a:rPr lang="en-US" sz="2400" dirty="0" smtClean="0"/>
              <a:t>Where: </a:t>
            </a:r>
          </a:p>
          <a:p>
            <a:r>
              <a:rPr lang="en-US" sz="2400" dirty="0" err="1" smtClean="0"/>
              <a:t>ti</a:t>
            </a:r>
            <a:r>
              <a:rPr lang="en-US" sz="2400" dirty="0" smtClean="0"/>
              <a:t> : is the jamming / interference measured by multipath fractions.[previous publication]</a:t>
            </a:r>
          </a:p>
          <a:p>
            <a:r>
              <a:rPr lang="en-US" sz="2400" dirty="0" smtClean="0"/>
              <a:t>Vi : is the errors caused by GPS vulnerability given in the equation.</a:t>
            </a:r>
          </a:p>
          <a:p>
            <a:r>
              <a:rPr lang="en-US" sz="2400" dirty="0" smtClean="0"/>
              <a:t>Ci : is the consequences measured by the lost of availability </a:t>
            </a:r>
          </a:p>
        </p:txBody>
      </p:sp>
      <p:graphicFrame>
        <p:nvGraphicFramePr>
          <p:cNvPr id="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57369"/>
              </p:ext>
            </p:extLst>
          </p:nvPr>
        </p:nvGraphicFramePr>
        <p:xfrm>
          <a:off x="2060776" y="6213475"/>
          <a:ext cx="685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6" imgW="2501900" imgH="254000" progId="Equation.3">
                  <p:embed/>
                </p:oleObj>
              </mc:Choice>
              <mc:Fallback>
                <p:oleObj r:id="rId6" imgW="2501900" imgH="254000" progId="Equation.3">
                  <p:embed/>
                  <p:pic>
                    <p:nvPicPr>
                      <p:cNvPr id="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776" y="6213475"/>
                        <a:ext cx="6858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5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75" y="66675"/>
            <a:ext cx="9477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Scientific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Problem-Parameters Assumptions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16</a:t>
            </a:fld>
            <a:endParaRPr lang="en-US" b="1" dirty="0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973576"/>
              </p:ext>
            </p:extLst>
          </p:nvPr>
        </p:nvGraphicFramePr>
        <p:xfrm>
          <a:off x="148046" y="1073437"/>
          <a:ext cx="11977278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6" imgW="8441436" imgH="4044696" progId="Word.Document.8">
                  <p:embed/>
                </p:oleObj>
              </mc:Choice>
              <mc:Fallback>
                <p:oleObj name="Document" r:id="rId6" imgW="8441436" imgH="4044696" progId="Word.Document.8">
                  <p:embed/>
                  <p:pic>
                    <p:nvPicPr>
                      <p:cNvPr id="225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46" y="1073437"/>
                        <a:ext cx="11977278" cy="5715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1489276" y="3930937"/>
            <a:ext cx="1143000" cy="2133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9849394" y="4116241"/>
            <a:ext cx="2275930" cy="2133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8F3D25-AA08-4DCD-9966-E584789F55E8}" type="slidenum">
              <a:rPr lang="de-DE" altLang="en-US"/>
              <a:pPr/>
              <a:t>17</a:t>
            </a:fld>
            <a:endParaRPr lang="de-DE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31" y="268082"/>
            <a:ext cx="9173633" cy="4191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Availability of  GBAS Service</a:t>
            </a:r>
          </a:p>
        </p:txBody>
      </p:sp>
      <p:graphicFrame>
        <p:nvGraphicFramePr>
          <p:cNvPr id="25604" name="Object 23"/>
          <p:cNvGraphicFramePr>
            <a:graphicFrameLocks noGrp="1" noChangeAspect="1"/>
          </p:cNvGraphicFramePr>
          <p:nvPr>
            <p:ph sz="half" idx="1"/>
          </p:nvPr>
        </p:nvGraphicFramePr>
        <p:xfrm>
          <a:off x="8153400" y="4267200"/>
          <a:ext cx="236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1854200" imgH="482600" progId="Equation.DSMT4">
                  <p:embed/>
                </p:oleObj>
              </mc:Choice>
              <mc:Fallback>
                <p:oleObj name="Equation" r:id="rId3" imgW="1854200" imgH="482600" progId="Equation.DSMT4">
                  <p:embed/>
                  <p:pic>
                    <p:nvPicPr>
                      <p:cNvPr id="2560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267200"/>
                        <a:ext cx="2362200" cy="7620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6078"/>
                        </a:srgbClr>
                      </a:solidFill>
                      <a:ln w="38100" cap="flat" cmpd="sng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2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6800" y="4495800"/>
          <a:ext cx="2667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1828800" imgH="533400" progId="Equation.DSMT4">
                  <p:embed/>
                </p:oleObj>
              </mc:Choice>
              <mc:Fallback>
                <p:oleObj name="Equation" r:id="rId5" imgW="1828800" imgH="533400" progId="Equation.DSMT4">
                  <p:embed/>
                  <p:pic>
                    <p:nvPicPr>
                      <p:cNvPr id="2560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95800"/>
                        <a:ext cx="2667000" cy="9906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6078"/>
                        </a:srgbClr>
                      </a:solidFill>
                      <a:ln w="38100" cap="flat" cmpd="sng" algn="ctr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581400" y="1143000"/>
            <a:ext cx="5105400" cy="369332"/>
          </a:xfrm>
          <a:prstGeom prst="rect">
            <a:avLst/>
          </a:prstGeom>
          <a:solidFill>
            <a:srgbClr val="FF0000">
              <a:alpha val="65881"/>
            </a:srgbClr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Availability of the GBAS Service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724400" y="2438400"/>
            <a:ext cx="2819400" cy="369332"/>
          </a:xfrm>
          <a:prstGeom prst="rect">
            <a:avLst/>
          </a:prstGeom>
          <a:solidFill>
            <a:srgbClr val="FF0000">
              <a:alpha val="65881"/>
            </a:srgbClr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Availability of Accuracy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630364" y="2438400"/>
            <a:ext cx="2865437" cy="369332"/>
          </a:xfrm>
          <a:prstGeom prst="rect">
            <a:avLst/>
          </a:prstGeom>
          <a:solidFill>
            <a:srgbClr val="FF0000">
              <a:alpha val="65881"/>
            </a:srgbClr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Availability of Integrity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7696201" y="2449513"/>
            <a:ext cx="2913063" cy="369332"/>
          </a:xfrm>
          <a:prstGeom prst="rect">
            <a:avLst/>
          </a:prstGeom>
          <a:solidFill>
            <a:srgbClr val="FF0000">
              <a:alpha val="65881"/>
            </a:srgbClr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Availability of Continuity</a:t>
            </a:r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>
            <a:off x="3733800" y="1757244"/>
            <a:ext cx="533400" cy="447913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2">
              <a:alpha val="74117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>
            <a:off x="8153400" y="1757244"/>
            <a:ext cx="533400" cy="447913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2">
              <a:alpha val="74117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2" name="AutoShape 13"/>
          <p:cNvSpPr>
            <a:spLocks noChangeArrowheads="1"/>
          </p:cNvSpPr>
          <p:nvPr/>
        </p:nvSpPr>
        <p:spPr bwMode="auto">
          <a:xfrm>
            <a:off x="5943600" y="1757244"/>
            <a:ext cx="533400" cy="447913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2">
              <a:alpha val="74117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648200" y="1447801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/>
              <a:t>+</a:t>
            </a:r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6934200" y="1447801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/>
              <a:t>+</a:t>
            </a: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1752600" y="3733800"/>
            <a:ext cx="1981200" cy="784830"/>
          </a:xfrm>
          <a:prstGeom prst="rect">
            <a:avLst/>
          </a:prstGeom>
          <a:solidFill>
            <a:srgbClr val="FFFF00">
              <a:alpha val="58823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VPL</a:t>
            </a:r>
            <a:r>
              <a:rPr lang="en-US" altLang="en-US" b="1" baseline="-25000"/>
              <a:t>H0</a:t>
            </a:r>
            <a:r>
              <a:rPr lang="en-US" altLang="en-US"/>
              <a:t> &lt;= VAL</a:t>
            </a:r>
          </a:p>
          <a:p>
            <a:pPr algn="l">
              <a:spcBef>
                <a:spcPct val="50000"/>
              </a:spcBef>
            </a:pPr>
            <a:r>
              <a:rPr lang="en-US" altLang="en-US"/>
              <a:t>VEB &lt;= VAL</a:t>
            </a:r>
          </a:p>
        </p:txBody>
      </p:sp>
      <p:sp>
        <p:nvSpPr>
          <p:cNvPr id="25616" name="Text Box 18"/>
          <p:cNvSpPr txBox="1">
            <a:spLocks noChangeArrowheads="1"/>
          </p:cNvSpPr>
          <p:nvPr/>
        </p:nvSpPr>
        <p:spPr bwMode="auto">
          <a:xfrm>
            <a:off x="4800600" y="3810000"/>
            <a:ext cx="2667000" cy="369332"/>
          </a:xfrm>
          <a:prstGeom prst="rect">
            <a:avLst/>
          </a:prstGeom>
          <a:solidFill>
            <a:srgbClr val="FFFF00">
              <a:alpha val="54901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2xSig </a:t>
            </a:r>
            <a:r>
              <a:rPr lang="en-US" altLang="en-US" b="1" baseline="-25000"/>
              <a:t>VERT,H0</a:t>
            </a:r>
            <a:r>
              <a:rPr lang="en-US" altLang="en-US"/>
              <a:t> &lt;= 95%</a:t>
            </a:r>
          </a:p>
        </p:txBody>
      </p:sp>
      <p:sp>
        <p:nvSpPr>
          <p:cNvPr id="25617" name="Text Box 19"/>
          <p:cNvSpPr txBox="1">
            <a:spLocks noChangeArrowheads="1"/>
          </p:cNvSpPr>
          <p:nvPr/>
        </p:nvSpPr>
        <p:spPr bwMode="auto">
          <a:xfrm>
            <a:off x="8077200" y="3733800"/>
            <a:ext cx="2438400" cy="369332"/>
          </a:xfrm>
          <a:prstGeom prst="rect">
            <a:avLst/>
          </a:prstGeom>
          <a:solidFill>
            <a:srgbClr val="FFFF00">
              <a:alpha val="54117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/>
              <a:t>PVPL</a:t>
            </a:r>
            <a:r>
              <a:rPr lang="en-US" altLang="en-US" b="1" baseline="-25000"/>
              <a:t>H0</a:t>
            </a:r>
            <a:r>
              <a:rPr lang="en-US" altLang="en-US"/>
              <a:t> &lt;= VAL</a:t>
            </a:r>
          </a:p>
        </p:txBody>
      </p:sp>
      <p:sp>
        <p:nvSpPr>
          <p:cNvPr id="25618" name="AutoShape 20"/>
          <p:cNvSpPr>
            <a:spLocks noChangeArrowheads="1"/>
          </p:cNvSpPr>
          <p:nvPr/>
        </p:nvSpPr>
        <p:spPr bwMode="auto">
          <a:xfrm>
            <a:off x="8915400" y="3128844"/>
            <a:ext cx="533400" cy="447913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2">
              <a:alpha val="74117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9" name="AutoShape 21"/>
          <p:cNvSpPr>
            <a:spLocks noChangeArrowheads="1"/>
          </p:cNvSpPr>
          <p:nvPr/>
        </p:nvSpPr>
        <p:spPr bwMode="auto">
          <a:xfrm>
            <a:off x="5943600" y="3205044"/>
            <a:ext cx="533400" cy="447913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2">
              <a:alpha val="74117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0" name="AutoShape 22"/>
          <p:cNvSpPr>
            <a:spLocks noChangeArrowheads="1"/>
          </p:cNvSpPr>
          <p:nvPr/>
        </p:nvSpPr>
        <p:spPr bwMode="auto">
          <a:xfrm>
            <a:off x="2514600" y="3128844"/>
            <a:ext cx="533400" cy="447913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accent2">
              <a:alpha val="74117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1" name="Rectangle 28"/>
          <p:cNvSpPr>
            <a:spLocks noChangeArrowheads="1"/>
          </p:cNvSpPr>
          <p:nvPr/>
        </p:nvSpPr>
        <p:spPr bwMode="auto">
          <a:xfrm>
            <a:off x="3733800" y="6019801"/>
            <a:ext cx="5288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dirty="0">
                <a:solidFill>
                  <a:srgbClr val="FF0000"/>
                </a:solidFill>
              </a:rPr>
              <a:t>These equations are full detailed in the </a:t>
            </a:r>
            <a:r>
              <a:rPr lang="de-DE" altLang="en-US" dirty="0" smtClean="0">
                <a:solidFill>
                  <a:srgbClr val="FF0000"/>
                </a:solidFill>
              </a:rPr>
              <a:t>standards </a:t>
            </a:r>
            <a:endParaRPr lang="de-DE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5622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52600" y="4648200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7" imgW="2032000" imgH="482600" progId="Equation.DSMT4">
                  <p:embed/>
                </p:oleObj>
              </mc:Choice>
              <mc:Fallback>
                <p:oleObj name="Equation" r:id="rId7" imgW="2032000" imgH="482600" progId="Equation.DSMT4">
                  <p:embed/>
                  <p:pic>
                    <p:nvPicPr>
                      <p:cNvPr id="2562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2819400" cy="8382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6078"/>
                        </a:srgbClr>
                      </a:solidFill>
                      <a:ln w="38100" cap="flat" cmpd="sng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30284"/>
      </p:ext>
    </p:extLst>
  </p:cSld>
  <p:clrMapOvr>
    <a:masterClrMapping/>
  </p:clrMapOvr>
  <p:transition advTm="34864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75" y="66675"/>
            <a:ext cx="9477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Scientific Problem-Case Study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of BUD Airport</a:t>
            </a: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18</a:t>
            </a:fld>
            <a:endParaRPr lang="en-US" b="1" dirty="0"/>
          </a:p>
        </p:txBody>
      </p:sp>
      <p:grpSp>
        <p:nvGrpSpPr>
          <p:cNvPr id="10" name="Group 233"/>
          <p:cNvGrpSpPr>
            <a:grpSpLocks/>
          </p:cNvGrpSpPr>
          <p:nvPr/>
        </p:nvGrpSpPr>
        <p:grpSpPr bwMode="auto">
          <a:xfrm>
            <a:off x="339633" y="986848"/>
            <a:ext cx="6918609" cy="5638800"/>
            <a:chOff x="-787" y="384"/>
            <a:chExt cx="6499" cy="3552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7" y="672"/>
              <a:ext cx="6499" cy="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BBD8DF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63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68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584" y="1776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488" y="1728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2976" y="1392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168" y="1632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200" y="1584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44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344" y="1680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104" y="1776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1104" y="1728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152" y="1728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34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584" y="1632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728" y="1632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1008" y="1488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3024" y="1488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3072" y="1536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2832" y="1632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144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1680" y="1536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1392" y="1872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1536" y="1536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1344" y="1584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1056" y="1488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1008" y="1632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2736" y="1488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2976" y="1536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2928" y="1488"/>
              <a:ext cx="96" cy="96"/>
            </a:xfrm>
            <a:prstGeom prst="ellipse">
              <a:avLst/>
            </a:prstGeom>
            <a:solidFill>
              <a:srgbClr val="FFFF00">
                <a:alpha val="34901"/>
              </a:srgb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227"/>
            <p:cNvSpPr>
              <a:spLocks noChangeArrowheads="1"/>
            </p:cNvSpPr>
            <p:nvPr/>
          </p:nvSpPr>
          <p:spPr bwMode="auto">
            <a:xfrm>
              <a:off x="2640" y="1200"/>
              <a:ext cx="768" cy="7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228"/>
            <p:cNvSpPr>
              <a:spLocks noChangeArrowheads="1"/>
            </p:cNvSpPr>
            <p:nvPr/>
          </p:nvSpPr>
          <p:spPr bwMode="auto">
            <a:xfrm>
              <a:off x="960" y="1248"/>
              <a:ext cx="912" cy="7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AutoShape 229"/>
            <p:cNvSpPr>
              <a:spLocks noChangeArrowheads="1"/>
            </p:cNvSpPr>
            <p:nvPr/>
          </p:nvSpPr>
          <p:spPr bwMode="auto">
            <a:xfrm>
              <a:off x="3408" y="384"/>
              <a:ext cx="1632" cy="384"/>
            </a:xfrm>
            <a:prstGeom prst="wedgeRoundRectCallout">
              <a:avLst>
                <a:gd name="adj1" fmla="val -57352"/>
                <a:gd name="adj2" fmla="val 178125"/>
                <a:gd name="adj3" fmla="val 16667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BBD8DF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en-US" sz="1600" b="1" u="sng">
                  <a:solidFill>
                    <a:schemeClr val="tx1"/>
                  </a:solidFill>
                  <a:cs typeface="Times New Roman" panose="02020603050405020304" pitchFamily="18" charset="0"/>
                </a:rPr>
                <a:t>EUR:27E-9W&amp;34N-62N</a:t>
              </a:r>
              <a:r>
                <a:rPr lang="de-DE" altLang="en-US" sz="1600" b="1" u="sng">
                  <a:solidFill>
                    <a:schemeClr val="tx2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" name="AutoShape 230"/>
            <p:cNvSpPr>
              <a:spLocks noChangeArrowheads="1"/>
            </p:cNvSpPr>
            <p:nvPr/>
          </p:nvSpPr>
          <p:spPr bwMode="auto">
            <a:xfrm>
              <a:off x="48" y="384"/>
              <a:ext cx="1824" cy="384"/>
            </a:xfrm>
            <a:prstGeom prst="wedgeRoundRectCallout">
              <a:avLst>
                <a:gd name="adj1" fmla="val 27907"/>
                <a:gd name="adj2" fmla="val 167190"/>
                <a:gd name="adj3" fmla="val 16667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BBD8DF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en-US" sz="1600" b="1" u="sng">
                  <a:solidFill>
                    <a:schemeClr val="tx2"/>
                  </a:solidFill>
                  <a:cs typeface="Times New Roman" panose="02020603050405020304" pitchFamily="18" charset="0"/>
                </a:rPr>
                <a:t>USA:65E-127E&amp;23N-50N</a:t>
              </a:r>
              <a:endParaRPr lang="de-DE" altLang="en-US" sz="1600" b="1" u="sng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440" y="1097280"/>
            <a:ext cx="4690045" cy="562419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53226" y="5068388"/>
            <a:ext cx="2638697" cy="6444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75" y="66675"/>
            <a:ext cx="9477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Case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Study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Results over Europe:  GPS Vs Galileo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Effect of failures , malfunctions, outages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19</a:t>
            </a:fld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" y="1081343"/>
            <a:ext cx="5648325" cy="40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275" y="1090866"/>
            <a:ext cx="6115049" cy="40666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081" y="5615582"/>
            <a:ext cx="11482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Total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nu</a:t>
            </a:r>
            <a:r>
              <a:rPr lang="en-US" spc="-1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ber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of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outages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occurre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ce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for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Galileo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is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1308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occurrences,</a:t>
            </a:r>
            <a:r>
              <a:rPr lang="en-US" spc="9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while </a:t>
            </a:r>
            <a:r>
              <a:rPr lang="en-US" spc="180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in the case of GPS were 2662 occurrences. But in GPS they are so dense in well distributed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ver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t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e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assi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ned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period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, while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in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Galileo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they are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conce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trated</a:t>
            </a:r>
            <a:r>
              <a:rPr lang="en-US" spc="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on specific p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ints with 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i</a:t>
            </a:r>
            <a:r>
              <a:rPr lang="en-US" spc="-5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PMingLiU"/>
              </a:rPr>
              <a:t>h values of occurrences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15" y="5157533"/>
            <a:ext cx="415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Galileo 27 Outages in 100 minutes -1308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19226" y="515753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GPS 29 Outages in 100 minutes -2662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19226" y="2571750"/>
            <a:ext cx="3562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Dense in well distributed areas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1476" y="2524035"/>
            <a:ext cx="3562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Concentrated on specific areas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57210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6" y="41367"/>
            <a:ext cx="731247" cy="47720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" y="41367"/>
            <a:ext cx="682262" cy="507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260" y="610996"/>
            <a:ext cx="120278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Is GPS space navigation considered as CI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Techniques/Regulations used to protect GPS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assets/services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GBAS: Ground Based Augmentation System : ILS Landing System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Infrastructure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GBAS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Proposed Risk Model and Probability of Hazard /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Parameters 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Assumptions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Case study And Analysis:  increasing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resilience,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security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and Availability of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GPS GBAS ILS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stations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Findings and Recommendations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189" y="47625"/>
            <a:ext cx="690971" cy="501015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A8DC-4AA7-4B12-9FD1-537352ABDBFE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4229" y="-12420"/>
            <a:ext cx="962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Contents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62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75" y="66675"/>
            <a:ext cx="9477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Case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Study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Result EUROPE GPS 24 Vs GPS 29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Effect of Redundancy,  Power and Monitoring (Block III) Improvements)</a:t>
            </a: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20</a:t>
            </a:fld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725" y="1114617"/>
            <a:ext cx="5959273" cy="518785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14616"/>
            <a:ext cx="5741987" cy="51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9700" y="6359525"/>
            <a:ext cx="355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GPS 24 Global Availability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84948" y="6329506"/>
            <a:ext cx="355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GPS 29 Global Availability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581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75" y="66675"/>
            <a:ext cx="94773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Case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Study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Result EUROPE GPS and Galileo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Effect of Modulation BOC and Power</a:t>
            </a: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21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4" y="1014553"/>
            <a:ext cx="5295901" cy="2471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950" y="985978"/>
            <a:ext cx="6064048" cy="2500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" y="3695700"/>
            <a:ext cx="5295901" cy="2905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6949" y="3695700"/>
            <a:ext cx="6048375" cy="2905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8236" y="3429181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GPS 29 Availability – 3D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11653" y="6536809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Galileo 27 availability- 3D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6538912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Galileo 27 availability- 2D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53361" y="3406260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GPS 29 Availability – 2D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82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7" y="66676"/>
            <a:ext cx="1009649" cy="81779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1367"/>
            <a:ext cx="984452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349" y="47625"/>
            <a:ext cx="942975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4974" y="177224"/>
            <a:ext cx="9477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Final Findings and Recommendations </a:t>
            </a: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22</a:t>
            </a:fld>
            <a:endParaRPr lang="en-US" b="1" dirty="0"/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-209549" y="1127099"/>
            <a:ext cx="1212532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GB" altLang="en-US" sz="2400" b="1" dirty="0">
                <a:cs typeface="Times New Roman" panose="02020603050405020304" pitchFamily="18" charset="0"/>
              </a:rPr>
              <a:t>    Galileo 27 constellation was able to meet the aeronautical availability  Target of 99,75% over Europe with the given input parameters of the best GBAS configuration of CB-DF and for VAL= 2,5M, </a:t>
            </a:r>
            <a:r>
              <a:rPr lang="en-GB" altLang="en-US" sz="2400" b="1" dirty="0" smtClean="0">
                <a:cs typeface="Times New Roman" panose="02020603050405020304" pitchFamily="18" charset="0"/>
              </a:rPr>
              <a:t>But </a:t>
            </a:r>
            <a:r>
              <a:rPr lang="en-GB" altLang="en-US" sz="2400" b="1" dirty="0">
                <a:cs typeface="Times New Roman" panose="02020603050405020304" pitchFamily="18" charset="0"/>
              </a:rPr>
              <a:t>GPS 29 was not able to meet these requirements.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GB" altLang="en-US" sz="2400" b="1" dirty="0">
                <a:cs typeface="Times New Roman" panose="02020603050405020304" pitchFamily="18" charset="0"/>
              </a:rPr>
              <a:t>    GPS 29 constellation shows that green spots of good availability are continuously moving  </a:t>
            </a:r>
            <a:r>
              <a:rPr lang="en-GB" altLang="en-US" sz="2400" b="1" dirty="0" smtClean="0">
                <a:cs typeface="Times New Roman" panose="02020603050405020304" pitchFamily="18" charset="0"/>
              </a:rPr>
              <a:t>and </a:t>
            </a:r>
            <a:r>
              <a:rPr lang="en-GB" altLang="en-US" sz="2400" b="1" dirty="0">
                <a:cs typeface="Times New Roman" panose="02020603050405020304" pitchFamily="18" charset="0"/>
              </a:rPr>
              <a:t>cannot always be assured over a certain geographic area like a specific airport for example. 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GB" altLang="en-US" sz="2400" b="1" dirty="0">
                <a:cs typeface="Times New Roman" panose="02020603050405020304" pitchFamily="18" charset="0"/>
              </a:rPr>
              <a:t>     Galileo </a:t>
            </a:r>
            <a:r>
              <a:rPr lang="en-GB" altLang="en-US" sz="2400" b="1" dirty="0" smtClean="0">
                <a:cs typeface="Times New Roman" panose="02020603050405020304" pitchFamily="18" charset="0"/>
              </a:rPr>
              <a:t>(IOC ) theoretical </a:t>
            </a:r>
            <a:r>
              <a:rPr lang="en-GB" altLang="en-US" sz="2400" b="1" dirty="0">
                <a:cs typeface="Times New Roman" panose="02020603050405020304" pitchFamily="18" charset="0"/>
              </a:rPr>
              <a:t>Constellation shows promising behave of the guaranteed good availability over a fixed areas of the globe, these areas look like stripes belts bounding the earth over a certain latitudes depending on the input parameters</a:t>
            </a:r>
            <a:r>
              <a:rPr lang="en-GB" altLang="en-US" sz="2400" b="1" dirty="0" smtClean="0">
                <a:cs typeface="Times New Roman" panose="02020603050405020304" pitchFamily="18" charset="0"/>
              </a:rPr>
              <a:t>.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GB" altLang="en-US" sz="2400" b="1" dirty="0" smtClean="0">
                <a:cs typeface="Times New Roman" panose="02020603050405020304" pitchFamily="18" charset="0"/>
              </a:rPr>
              <a:t> Both GPS 29 and Galileo performance meet CAT I requirements in Hungary and Europe</a:t>
            </a:r>
            <a:endParaRPr lang="de-DE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63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2094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0208"/>
            <a:ext cx="1009649" cy="86541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1367"/>
            <a:ext cx="1276350" cy="84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775" y="47625"/>
            <a:ext cx="1301550" cy="86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7924" y="66675"/>
            <a:ext cx="8375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172575" y="6356350"/>
            <a:ext cx="2743200" cy="365125"/>
          </a:xfrm>
        </p:spPr>
        <p:txBody>
          <a:bodyPr/>
          <a:lstStyle/>
          <a:p>
            <a:fld id="{EA96A8DC-4AA7-4B12-9FD1-537352ABDBFE}" type="slidenum">
              <a:rPr lang="en-US" sz="1600" b="1" smtClean="0"/>
              <a:t>23</a:t>
            </a:fld>
            <a:endParaRPr lang="en-US" b="1" dirty="0"/>
          </a:p>
        </p:txBody>
      </p:sp>
      <p:sp>
        <p:nvSpPr>
          <p:cNvPr id="2" name="Horizontal Scroll 1"/>
          <p:cNvSpPr/>
          <p:nvPr/>
        </p:nvSpPr>
        <p:spPr>
          <a:xfrm>
            <a:off x="685800" y="1974917"/>
            <a:ext cx="10877550" cy="3933825"/>
          </a:xfrm>
          <a:prstGeom prst="horizontalScroll">
            <a:avLst/>
          </a:prstGeom>
          <a:solidFill>
            <a:schemeClr val="accent1">
              <a:alpha val="11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Thank you for  paying attention</a:t>
            </a:r>
          </a:p>
          <a:p>
            <a:pPr algn="ctr"/>
            <a:endParaRPr lang="en-US" sz="4400" b="1" i="1" dirty="0">
              <a:solidFill>
                <a:srgbClr val="C00000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Any Questions ?</a:t>
            </a:r>
            <a:endParaRPr lang="en-US" sz="4400" b="1" i="1" dirty="0">
              <a:solidFill>
                <a:srgbClr val="C00000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57210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9" y="56402"/>
            <a:ext cx="731247" cy="47720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" y="41367"/>
            <a:ext cx="682262" cy="507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525" y="1225689"/>
            <a:ext cx="120469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The Aim of this study is to shed the light on the following :</a:t>
            </a:r>
          </a:p>
          <a:p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To Identify GPS space navigation systems as a Critical Infrastructure especially GBAS ILS systems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To Identify What are the Techniques/Regulations used to protect GPS assets/services and by which Agencies in Both USA and NATO.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To Analysis How to increase resilience and security of GPS GBAS ILS stations proposed Hungary including Liszt Ferenc (BUD) AirPort Against potential Threats.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Final results and recommendations. 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189" y="47625"/>
            <a:ext cx="690971" cy="501015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A8DC-4AA7-4B12-9FD1-537352ABDBFE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6591" y="56402"/>
            <a:ext cx="962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Aim and Objectives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813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57210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6" y="43609"/>
            <a:ext cx="731247" cy="47720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" y="41367"/>
            <a:ext cx="682262" cy="50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189" y="47625"/>
            <a:ext cx="690971" cy="501015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A8DC-4AA7-4B12-9FD1-537352ABDBFE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548" y="687977"/>
            <a:ext cx="12008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and Communication is one of the (Ted, </a:t>
            </a:r>
            <a:r>
              <a:rPr lang="en-US" smtClean="0"/>
              <a:t>CIP in HS, 2015): </a:t>
            </a:r>
            <a:endParaRPr lang="en-US" dirty="0" smtClean="0"/>
          </a:p>
          <a:p>
            <a:r>
              <a:rPr lang="en-US" sz="2000" b="1" dirty="0" smtClean="0"/>
              <a:t>CI  sectors (8) defined by PDD-63 (1998)/ by DHS USA</a:t>
            </a:r>
            <a:r>
              <a:rPr lang="en-US" dirty="0" smtClean="0"/>
              <a:t>:   </a:t>
            </a:r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sz="2000" b="1" dirty="0" smtClean="0"/>
              <a:t>CIKR as defined by PPD-21 (2013) /by DHS</a:t>
            </a:r>
            <a:r>
              <a:rPr lang="en-US" dirty="0" smtClean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48" y="1711755"/>
            <a:ext cx="2119491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Banking and finance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0548" y="2178414"/>
            <a:ext cx="371229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Emergency law enforcement </a:t>
            </a:r>
            <a:r>
              <a:rPr lang="en-US" b="1" dirty="0" smtClean="0"/>
              <a:t>services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0548" y="2628206"/>
            <a:ext cx="204100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Emergency services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548" y="3077998"/>
            <a:ext cx="832792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Energy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548" y="3614496"/>
            <a:ext cx="3369640" cy="369332"/>
          </a:xfrm>
          <a:prstGeom prst="rect">
            <a:avLst/>
          </a:prstGeom>
          <a:solidFill>
            <a:srgbClr val="FF0000">
              <a:alpha val="38000"/>
            </a:srgbClr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Information and </a:t>
            </a:r>
            <a:r>
              <a:rPr lang="en-US" b="1" dirty="0" smtClean="0"/>
              <a:t>communications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40548" y="4135302"/>
            <a:ext cx="22401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Public health services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548" y="4656108"/>
            <a:ext cx="1593257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Transportation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40548" y="5176914"/>
            <a:ext cx="1452192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Water </a:t>
            </a:r>
            <a:r>
              <a:rPr lang="en-US" b="1" dirty="0" smtClean="0"/>
              <a:t>supply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5" y="1549751"/>
            <a:ext cx="8115300" cy="466599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3410188" y="3447330"/>
            <a:ext cx="4257437" cy="257895"/>
          </a:xfrm>
          <a:prstGeom prst="rightArrow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057525" y="3983828"/>
            <a:ext cx="276225" cy="2045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6828" y="6215746"/>
            <a:ext cx="6777445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/>
              <a:t>P</a:t>
            </a:r>
            <a:r>
              <a:rPr lang="en-US" sz="3200" dirty="0" smtClean="0"/>
              <a:t>ositioning, </a:t>
            </a:r>
            <a:r>
              <a:rPr lang="en-US" sz="3600" b="1" dirty="0" smtClean="0"/>
              <a:t>N</a:t>
            </a:r>
            <a:r>
              <a:rPr lang="en-US" sz="3200" dirty="0" smtClean="0"/>
              <a:t>avigation, </a:t>
            </a:r>
            <a:r>
              <a:rPr lang="en-US" sz="3600" b="1" dirty="0" smtClean="0"/>
              <a:t>T</a:t>
            </a:r>
            <a:r>
              <a:rPr lang="en-US" sz="3200" dirty="0" smtClean="0"/>
              <a:t>iming (</a:t>
            </a:r>
            <a:r>
              <a:rPr lang="en-US" sz="3200" b="1" dirty="0" smtClean="0"/>
              <a:t>PNT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76364" y="33989"/>
            <a:ext cx="7579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5B9BD5">
                    <a:lumMod val="50000"/>
                  </a:srgbClr>
                </a:solidFill>
              </a:rPr>
              <a:t>Is GPS space </a:t>
            </a:r>
            <a:r>
              <a:rPr lang="en-US" sz="2800" b="1" dirty="0" smtClean="0">
                <a:solidFill>
                  <a:srgbClr val="5B9BD5">
                    <a:lumMod val="50000"/>
                  </a:srgbClr>
                </a:solidFill>
              </a:rPr>
              <a:t>navigation systems </a:t>
            </a:r>
            <a:r>
              <a:rPr lang="en-US" sz="2800" b="1" dirty="0">
                <a:solidFill>
                  <a:srgbClr val="5B9BD5">
                    <a:lumMod val="50000"/>
                  </a:srgbClr>
                </a:solidFill>
              </a:rPr>
              <a:t>considered as CI?</a:t>
            </a:r>
          </a:p>
        </p:txBody>
      </p:sp>
    </p:spTree>
    <p:extLst>
      <p:ext uri="{BB962C8B-B14F-4D97-AF65-F5344CB8AC3E}">
        <p14:creationId xmlns:p14="http://schemas.microsoft.com/office/powerpoint/2010/main" val="5636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57210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41367"/>
            <a:ext cx="731247" cy="47720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" y="41367"/>
            <a:ext cx="682262" cy="50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189" y="47625"/>
            <a:ext cx="690971" cy="501015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A8DC-4AA7-4B12-9FD1-537352ABDBFE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9" y="600614"/>
            <a:ext cx="8633188" cy="58698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5131" y="6347780"/>
            <a:ext cx="118436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Hybrid satellite-terrestrial network using a multi-beam satellite for more accurate content placement </a:t>
            </a:r>
            <a:r>
              <a:rPr lang="en-US" sz="1600" dirty="0" smtClean="0"/>
              <a:t>phase</a:t>
            </a:r>
          </a:p>
          <a:p>
            <a:r>
              <a:rPr lang="en-US" sz="1400" dirty="0">
                <a:hlinkClick r:id="rId6"/>
              </a:rPr>
              <a:t>https://www.researchgate.net/publication/322517217_Cache-Assisted_Hybrid_Satellite-Terrestrial_Backhauling_for_5G_Cellular_Networks/figures?lo=1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483" y="665526"/>
            <a:ext cx="3549560" cy="2381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8274" y="3269887"/>
            <a:ext cx="3683726" cy="3025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8766" y="64033"/>
            <a:ext cx="910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Do  SATCOM/SATNAV became a part of Info. Com. Infrastructure?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207931" y="3335383"/>
            <a:ext cx="870857" cy="844731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38575" y="685112"/>
            <a:ext cx="2009775" cy="970878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           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         SV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" y="1655989"/>
            <a:ext cx="1628775" cy="1679393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</a:rPr>
              <a:t>                         GS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08" y="771108"/>
            <a:ext cx="6129012" cy="59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0" y="723078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6" y="41367"/>
            <a:ext cx="726342" cy="655319"/>
          </a:xfrm>
          <a:prstGeom prst="rect">
            <a:avLst/>
          </a:prstGeom>
          <a:noFill/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0" y="41367"/>
            <a:ext cx="1039314" cy="6553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384" y="47625"/>
            <a:ext cx="1027615" cy="710287"/>
          </a:xfrm>
          <a:prstGeom prst="rect">
            <a:avLst/>
          </a:prstGeom>
        </p:spPr>
      </p:pic>
      <p:sp>
        <p:nvSpPr>
          <p:cNvPr id="276681" name="Rectangle 276680"/>
          <p:cNvSpPr/>
          <p:nvPr/>
        </p:nvSpPr>
        <p:spPr>
          <a:xfrm>
            <a:off x="23130" y="784304"/>
            <a:ext cx="36910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GBAS Advantages over ILS: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single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installation at a major airport can be used for multiple precision approaches within the local area.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Chicago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O'Hare has 12 runway ends each with a separate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12 ILS facilities can be replaced with a single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GBAS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system.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Unlike ILS — which requires one frequency per system — a GBAS only requires one VHF assignment for up to 48 individual approach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procedures.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potential for approaches that are not straight- 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curved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complex approaches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avoid obstacles or to decrease noise levels in areas surrounding an airport.</a:t>
            </a:r>
          </a:p>
        </p:txBody>
      </p:sp>
      <p:pic>
        <p:nvPicPr>
          <p:cNvPr id="8399" name="Picture 207" descr="File:LAAS Architec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3" y="784304"/>
            <a:ext cx="3839402" cy="595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4370" y="169908"/>
            <a:ext cx="10458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</a:rPr>
              <a:t>GBAS: Ground Based Augmentation System : ILS Landing System Infrastructure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9646577">
            <a:off x="3305284" y="1397872"/>
            <a:ext cx="437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More Safety for passengers/More Capacity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48"/>
    </mc:Choice>
    <mc:Fallback xmlns="">
      <p:transition spd="slow" advTm="608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09449" y="838201"/>
            <a:ext cx="8836026" cy="5783262"/>
            <a:chOff x="1603375" y="838201"/>
            <a:chExt cx="8836026" cy="5783262"/>
          </a:xfrm>
        </p:grpSpPr>
        <p:graphicFrame>
          <p:nvGraphicFramePr>
            <p:cNvPr id="20484" name="Object 14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6177983"/>
                </p:ext>
              </p:extLst>
            </p:nvPr>
          </p:nvGraphicFramePr>
          <p:xfrm>
            <a:off x="2895601" y="3352801"/>
            <a:ext cx="2276475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Equation" r:id="rId3" imgW="1574800" imgH="965200" progId="Equation.3">
                    <p:embed/>
                  </p:oleObj>
                </mc:Choice>
                <mc:Fallback>
                  <p:oleObj name="Equation" r:id="rId3" imgW="1574800" imgH="965200" progId="Equation.3">
                    <p:embed/>
                    <p:pic>
                      <p:nvPicPr>
                        <p:cNvPr id="20484" name="Object 14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1" y="3352801"/>
                          <a:ext cx="2276475" cy="10525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14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2805248"/>
                </p:ext>
              </p:extLst>
            </p:nvPr>
          </p:nvGraphicFramePr>
          <p:xfrm>
            <a:off x="7462838" y="2438401"/>
            <a:ext cx="1909762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Equation" r:id="rId5" imgW="1320800" imgH="736600" progId="Equation.3">
                    <p:embed/>
                  </p:oleObj>
                </mc:Choice>
                <mc:Fallback>
                  <p:oleObj name="Equation" r:id="rId5" imgW="1320800" imgH="736600" progId="Equation.3">
                    <p:embed/>
                    <p:pic>
                      <p:nvPicPr>
                        <p:cNvPr id="20485" name="Object 14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2838" y="2438401"/>
                          <a:ext cx="1909762" cy="80327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6" name="Object 14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3028"/>
                </p:ext>
              </p:extLst>
            </p:nvPr>
          </p:nvGraphicFramePr>
          <p:xfrm>
            <a:off x="9483726" y="4800600"/>
            <a:ext cx="95567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Equation" r:id="rId7" imgW="660113" imgH="634725" progId="Equation.3">
                    <p:embed/>
                  </p:oleObj>
                </mc:Choice>
                <mc:Fallback>
                  <p:oleObj name="Equation" r:id="rId7" imgW="660113" imgH="634725" progId="Equation.3">
                    <p:embed/>
                    <p:pic>
                      <p:nvPicPr>
                        <p:cNvPr id="20486" name="Object 14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83726" y="4800600"/>
                          <a:ext cx="955675" cy="7620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487" name="Picture 150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5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50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1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50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Freeform 1505"/>
            <p:cNvSpPr>
              <a:spLocks/>
            </p:cNvSpPr>
            <p:nvPr/>
          </p:nvSpPr>
          <p:spPr bwMode="auto">
            <a:xfrm>
              <a:off x="1981200" y="1870075"/>
              <a:ext cx="222250" cy="2616200"/>
            </a:xfrm>
            <a:custGeom>
              <a:avLst/>
              <a:gdLst>
                <a:gd name="T0" fmla="*/ 0 w 140"/>
                <a:gd name="T1" fmla="*/ 2147483647 h 3296"/>
                <a:gd name="T2" fmla="*/ 2147483647 w 140"/>
                <a:gd name="T3" fmla="*/ 2147483647 h 3296"/>
                <a:gd name="T4" fmla="*/ 2147483647 w 140"/>
                <a:gd name="T5" fmla="*/ 0 h 3296"/>
                <a:gd name="T6" fmla="*/ 2147483647 w 140"/>
                <a:gd name="T7" fmla="*/ 0 h 3296"/>
                <a:gd name="T8" fmla="*/ 2147483647 w 140"/>
                <a:gd name="T9" fmla="*/ 2147483647 h 3296"/>
                <a:gd name="T10" fmla="*/ 2147483647 w 140"/>
                <a:gd name="T11" fmla="*/ 2147483647 h 3296"/>
                <a:gd name="T12" fmla="*/ 2147483647 w 140"/>
                <a:gd name="T13" fmla="*/ 2147483647 h 3296"/>
                <a:gd name="T14" fmla="*/ 0 w 140"/>
                <a:gd name="T15" fmla="*/ 2147483647 h 3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3296">
                  <a:moveTo>
                    <a:pt x="0" y="2472"/>
                  </a:moveTo>
                  <a:lnTo>
                    <a:pt x="35" y="2472"/>
                  </a:lnTo>
                  <a:lnTo>
                    <a:pt x="35" y="0"/>
                  </a:lnTo>
                  <a:lnTo>
                    <a:pt x="105" y="0"/>
                  </a:lnTo>
                  <a:lnTo>
                    <a:pt x="105" y="2472"/>
                  </a:lnTo>
                  <a:lnTo>
                    <a:pt x="140" y="2472"/>
                  </a:lnTo>
                  <a:lnTo>
                    <a:pt x="70" y="3296"/>
                  </a:lnTo>
                  <a:lnTo>
                    <a:pt x="0" y="2472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491" name="Picture 150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50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5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50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7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50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5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5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47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Freeform 1511"/>
            <p:cNvSpPr>
              <a:spLocks/>
            </p:cNvSpPr>
            <p:nvPr/>
          </p:nvSpPr>
          <p:spPr bwMode="auto">
            <a:xfrm>
              <a:off x="2438400" y="1870075"/>
              <a:ext cx="222250" cy="2616200"/>
            </a:xfrm>
            <a:custGeom>
              <a:avLst/>
              <a:gdLst>
                <a:gd name="T0" fmla="*/ 0 w 140"/>
                <a:gd name="T1" fmla="*/ 2147483647 h 3296"/>
                <a:gd name="T2" fmla="*/ 2147483647 w 140"/>
                <a:gd name="T3" fmla="*/ 2147483647 h 3296"/>
                <a:gd name="T4" fmla="*/ 2147483647 w 140"/>
                <a:gd name="T5" fmla="*/ 0 h 3296"/>
                <a:gd name="T6" fmla="*/ 2147483647 w 140"/>
                <a:gd name="T7" fmla="*/ 0 h 3296"/>
                <a:gd name="T8" fmla="*/ 2147483647 w 140"/>
                <a:gd name="T9" fmla="*/ 2147483647 h 3296"/>
                <a:gd name="T10" fmla="*/ 2147483647 w 140"/>
                <a:gd name="T11" fmla="*/ 2147483647 h 3296"/>
                <a:gd name="T12" fmla="*/ 2147483647 w 140"/>
                <a:gd name="T13" fmla="*/ 2147483647 h 3296"/>
                <a:gd name="T14" fmla="*/ 0 w 140"/>
                <a:gd name="T15" fmla="*/ 2147483647 h 3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3296">
                  <a:moveTo>
                    <a:pt x="0" y="2472"/>
                  </a:moveTo>
                  <a:lnTo>
                    <a:pt x="35" y="2472"/>
                  </a:lnTo>
                  <a:lnTo>
                    <a:pt x="35" y="0"/>
                  </a:lnTo>
                  <a:lnTo>
                    <a:pt x="105" y="0"/>
                  </a:lnTo>
                  <a:lnTo>
                    <a:pt x="105" y="2472"/>
                  </a:lnTo>
                  <a:lnTo>
                    <a:pt x="140" y="2472"/>
                  </a:lnTo>
                  <a:lnTo>
                    <a:pt x="70" y="3296"/>
                  </a:lnTo>
                  <a:lnTo>
                    <a:pt x="0" y="2472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512"/>
            <p:cNvSpPr>
              <a:spLocks/>
            </p:cNvSpPr>
            <p:nvPr/>
          </p:nvSpPr>
          <p:spPr bwMode="auto">
            <a:xfrm>
              <a:off x="9607550" y="1870076"/>
              <a:ext cx="222250" cy="1446213"/>
            </a:xfrm>
            <a:custGeom>
              <a:avLst/>
              <a:gdLst>
                <a:gd name="T0" fmla="*/ 0 w 140"/>
                <a:gd name="T1" fmla="*/ 2147483647 h 1821"/>
                <a:gd name="T2" fmla="*/ 2147483647 w 140"/>
                <a:gd name="T3" fmla="*/ 2147483647 h 1821"/>
                <a:gd name="T4" fmla="*/ 2147483647 w 140"/>
                <a:gd name="T5" fmla="*/ 0 h 1821"/>
                <a:gd name="T6" fmla="*/ 2147483647 w 140"/>
                <a:gd name="T7" fmla="*/ 0 h 1821"/>
                <a:gd name="T8" fmla="*/ 2147483647 w 140"/>
                <a:gd name="T9" fmla="*/ 2147483647 h 1821"/>
                <a:gd name="T10" fmla="*/ 2147483647 w 140"/>
                <a:gd name="T11" fmla="*/ 2147483647 h 1821"/>
                <a:gd name="T12" fmla="*/ 2147483647 w 140"/>
                <a:gd name="T13" fmla="*/ 2147483647 h 1821"/>
                <a:gd name="T14" fmla="*/ 0 w 140"/>
                <a:gd name="T15" fmla="*/ 2147483647 h 1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1821">
                  <a:moveTo>
                    <a:pt x="0" y="1366"/>
                  </a:moveTo>
                  <a:lnTo>
                    <a:pt x="35" y="1366"/>
                  </a:lnTo>
                  <a:lnTo>
                    <a:pt x="35" y="0"/>
                  </a:lnTo>
                  <a:lnTo>
                    <a:pt x="105" y="0"/>
                  </a:lnTo>
                  <a:lnTo>
                    <a:pt x="105" y="1366"/>
                  </a:lnTo>
                  <a:lnTo>
                    <a:pt x="140" y="1366"/>
                  </a:lnTo>
                  <a:lnTo>
                    <a:pt x="70" y="1821"/>
                  </a:lnTo>
                  <a:lnTo>
                    <a:pt x="0" y="1366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515"/>
            <p:cNvSpPr>
              <a:spLocks/>
            </p:cNvSpPr>
            <p:nvPr/>
          </p:nvSpPr>
          <p:spPr bwMode="auto">
            <a:xfrm>
              <a:off x="10064750" y="1870076"/>
              <a:ext cx="222250" cy="1446213"/>
            </a:xfrm>
            <a:custGeom>
              <a:avLst/>
              <a:gdLst>
                <a:gd name="T0" fmla="*/ 0 w 140"/>
                <a:gd name="T1" fmla="*/ 2147483647 h 1821"/>
                <a:gd name="T2" fmla="*/ 2147483647 w 140"/>
                <a:gd name="T3" fmla="*/ 2147483647 h 1821"/>
                <a:gd name="T4" fmla="*/ 2147483647 w 140"/>
                <a:gd name="T5" fmla="*/ 0 h 1821"/>
                <a:gd name="T6" fmla="*/ 2147483647 w 140"/>
                <a:gd name="T7" fmla="*/ 0 h 1821"/>
                <a:gd name="T8" fmla="*/ 2147483647 w 140"/>
                <a:gd name="T9" fmla="*/ 2147483647 h 1821"/>
                <a:gd name="T10" fmla="*/ 2147483647 w 140"/>
                <a:gd name="T11" fmla="*/ 2147483647 h 1821"/>
                <a:gd name="T12" fmla="*/ 2147483647 w 140"/>
                <a:gd name="T13" fmla="*/ 2147483647 h 1821"/>
                <a:gd name="T14" fmla="*/ 0 w 140"/>
                <a:gd name="T15" fmla="*/ 2147483647 h 1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1821">
                  <a:moveTo>
                    <a:pt x="0" y="1366"/>
                  </a:moveTo>
                  <a:lnTo>
                    <a:pt x="35" y="1366"/>
                  </a:lnTo>
                  <a:lnTo>
                    <a:pt x="35" y="0"/>
                  </a:lnTo>
                  <a:lnTo>
                    <a:pt x="105" y="0"/>
                  </a:lnTo>
                  <a:lnTo>
                    <a:pt x="105" y="1366"/>
                  </a:lnTo>
                  <a:lnTo>
                    <a:pt x="140" y="1366"/>
                  </a:lnTo>
                  <a:lnTo>
                    <a:pt x="70" y="1821"/>
                  </a:lnTo>
                  <a:lnTo>
                    <a:pt x="0" y="1366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Rectangle 1520"/>
            <p:cNvSpPr>
              <a:spLocks noChangeArrowheads="1"/>
            </p:cNvSpPr>
            <p:nvPr/>
          </p:nvSpPr>
          <p:spPr bwMode="auto">
            <a:xfrm>
              <a:off x="1603375" y="4418013"/>
              <a:ext cx="3659188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0" name="Rectangle 1522"/>
            <p:cNvSpPr>
              <a:spLocks noChangeArrowheads="1"/>
            </p:cNvSpPr>
            <p:nvPr/>
          </p:nvSpPr>
          <p:spPr bwMode="auto">
            <a:xfrm>
              <a:off x="8080375" y="3248026"/>
              <a:ext cx="20764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1" name="Rectangle 1524"/>
            <p:cNvSpPr>
              <a:spLocks noChangeArrowheads="1"/>
            </p:cNvSpPr>
            <p:nvPr/>
          </p:nvSpPr>
          <p:spPr bwMode="auto">
            <a:xfrm>
              <a:off x="4727575" y="1787526"/>
              <a:ext cx="2890838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2" name="Rectangle 1525"/>
            <p:cNvSpPr>
              <a:spLocks noChangeArrowheads="1"/>
            </p:cNvSpPr>
            <p:nvPr/>
          </p:nvSpPr>
          <p:spPr bwMode="auto">
            <a:xfrm>
              <a:off x="5138739" y="1846264"/>
              <a:ext cx="1878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GNSS Constellation</a:t>
              </a:r>
              <a:endParaRPr lang="de-DE" altLang="en-US"/>
            </a:p>
          </p:txBody>
        </p:sp>
        <p:pic>
          <p:nvPicPr>
            <p:cNvPr id="20503" name="Picture 152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3316288"/>
              <a:ext cx="1524000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52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6" y="4486275"/>
              <a:ext cx="3121025" cy="213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5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5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1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5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8" name="Freeform 1531"/>
            <p:cNvSpPr>
              <a:spLocks/>
            </p:cNvSpPr>
            <p:nvPr/>
          </p:nvSpPr>
          <p:spPr bwMode="auto">
            <a:xfrm>
              <a:off x="1758950" y="1870075"/>
              <a:ext cx="222250" cy="2616200"/>
            </a:xfrm>
            <a:custGeom>
              <a:avLst/>
              <a:gdLst>
                <a:gd name="T0" fmla="*/ 0 w 140"/>
                <a:gd name="T1" fmla="*/ 2147483647 h 3296"/>
                <a:gd name="T2" fmla="*/ 2147483647 w 140"/>
                <a:gd name="T3" fmla="*/ 2147483647 h 3296"/>
                <a:gd name="T4" fmla="*/ 2147483647 w 140"/>
                <a:gd name="T5" fmla="*/ 0 h 3296"/>
                <a:gd name="T6" fmla="*/ 2147483647 w 140"/>
                <a:gd name="T7" fmla="*/ 0 h 3296"/>
                <a:gd name="T8" fmla="*/ 2147483647 w 140"/>
                <a:gd name="T9" fmla="*/ 2147483647 h 3296"/>
                <a:gd name="T10" fmla="*/ 2147483647 w 140"/>
                <a:gd name="T11" fmla="*/ 2147483647 h 3296"/>
                <a:gd name="T12" fmla="*/ 2147483647 w 140"/>
                <a:gd name="T13" fmla="*/ 2147483647 h 3296"/>
                <a:gd name="T14" fmla="*/ 0 w 140"/>
                <a:gd name="T15" fmla="*/ 2147483647 h 3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3296">
                  <a:moveTo>
                    <a:pt x="0" y="2472"/>
                  </a:moveTo>
                  <a:lnTo>
                    <a:pt x="35" y="2472"/>
                  </a:lnTo>
                  <a:lnTo>
                    <a:pt x="35" y="0"/>
                  </a:lnTo>
                  <a:lnTo>
                    <a:pt x="105" y="0"/>
                  </a:lnTo>
                  <a:lnTo>
                    <a:pt x="105" y="2472"/>
                  </a:lnTo>
                  <a:lnTo>
                    <a:pt x="140" y="2472"/>
                  </a:lnTo>
                  <a:lnTo>
                    <a:pt x="70" y="3296"/>
                  </a:lnTo>
                  <a:lnTo>
                    <a:pt x="0" y="2472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509" name="Picture 15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0" name="Picture 15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5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1" name="Picture 15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775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2" name="Picture 15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3" name="Picture 153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5900" y="838201"/>
              <a:ext cx="133350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4" name="Freeform 1537"/>
            <p:cNvSpPr>
              <a:spLocks/>
            </p:cNvSpPr>
            <p:nvPr/>
          </p:nvSpPr>
          <p:spPr bwMode="auto">
            <a:xfrm>
              <a:off x="2209800" y="1870075"/>
              <a:ext cx="222250" cy="2616200"/>
            </a:xfrm>
            <a:custGeom>
              <a:avLst/>
              <a:gdLst>
                <a:gd name="T0" fmla="*/ 0 w 140"/>
                <a:gd name="T1" fmla="*/ 2147483647 h 3296"/>
                <a:gd name="T2" fmla="*/ 2147483647 w 140"/>
                <a:gd name="T3" fmla="*/ 2147483647 h 3296"/>
                <a:gd name="T4" fmla="*/ 2147483647 w 140"/>
                <a:gd name="T5" fmla="*/ 0 h 3296"/>
                <a:gd name="T6" fmla="*/ 2147483647 w 140"/>
                <a:gd name="T7" fmla="*/ 0 h 3296"/>
                <a:gd name="T8" fmla="*/ 2147483647 w 140"/>
                <a:gd name="T9" fmla="*/ 2147483647 h 3296"/>
                <a:gd name="T10" fmla="*/ 2147483647 w 140"/>
                <a:gd name="T11" fmla="*/ 2147483647 h 3296"/>
                <a:gd name="T12" fmla="*/ 2147483647 w 140"/>
                <a:gd name="T13" fmla="*/ 2147483647 h 3296"/>
                <a:gd name="T14" fmla="*/ 0 w 140"/>
                <a:gd name="T15" fmla="*/ 2147483647 h 3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3296">
                  <a:moveTo>
                    <a:pt x="0" y="2472"/>
                  </a:moveTo>
                  <a:lnTo>
                    <a:pt x="35" y="2472"/>
                  </a:lnTo>
                  <a:lnTo>
                    <a:pt x="35" y="0"/>
                  </a:lnTo>
                  <a:lnTo>
                    <a:pt x="105" y="0"/>
                  </a:lnTo>
                  <a:lnTo>
                    <a:pt x="105" y="2472"/>
                  </a:lnTo>
                  <a:lnTo>
                    <a:pt x="140" y="2472"/>
                  </a:lnTo>
                  <a:lnTo>
                    <a:pt x="70" y="3296"/>
                  </a:lnTo>
                  <a:lnTo>
                    <a:pt x="0" y="2472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1538"/>
            <p:cNvSpPr>
              <a:spLocks/>
            </p:cNvSpPr>
            <p:nvPr/>
          </p:nvSpPr>
          <p:spPr bwMode="auto">
            <a:xfrm>
              <a:off x="9378950" y="1870076"/>
              <a:ext cx="222250" cy="1446213"/>
            </a:xfrm>
            <a:custGeom>
              <a:avLst/>
              <a:gdLst>
                <a:gd name="T0" fmla="*/ 0 w 140"/>
                <a:gd name="T1" fmla="*/ 2147483647 h 1821"/>
                <a:gd name="T2" fmla="*/ 2147483647 w 140"/>
                <a:gd name="T3" fmla="*/ 2147483647 h 1821"/>
                <a:gd name="T4" fmla="*/ 2147483647 w 140"/>
                <a:gd name="T5" fmla="*/ 0 h 1821"/>
                <a:gd name="T6" fmla="*/ 2147483647 w 140"/>
                <a:gd name="T7" fmla="*/ 0 h 1821"/>
                <a:gd name="T8" fmla="*/ 2147483647 w 140"/>
                <a:gd name="T9" fmla="*/ 2147483647 h 1821"/>
                <a:gd name="T10" fmla="*/ 2147483647 w 140"/>
                <a:gd name="T11" fmla="*/ 2147483647 h 1821"/>
                <a:gd name="T12" fmla="*/ 2147483647 w 140"/>
                <a:gd name="T13" fmla="*/ 2147483647 h 1821"/>
                <a:gd name="T14" fmla="*/ 0 w 140"/>
                <a:gd name="T15" fmla="*/ 2147483647 h 1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1821">
                  <a:moveTo>
                    <a:pt x="0" y="1366"/>
                  </a:moveTo>
                  <a:lnTo>
                    <a:pt x="35" y="1366"/>
                  </a:lnTo>
                  <a:lnTo>
                    <a:pt x="35" y="0"/>
                  </a:lnTo>
                  <a:lnTo>
                    <a:pt x="105" y="0"/>
                  </a:lnTo>
                  <a:lnTo>
                    <a:pt x="105" y="1366"/>
                  </a:lnTo>
                  <a:lnTo>
                    <a:pt x="140" y="1366"/>
                  </a:lnTo>
                  <a:lnTo>
                    <a:pt x="70" y="1821"/>
                  </a:lnTo>
                  <a:lnTo>
                    <a:pt x="0" y="136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1541"/>
            <p:cNvSpPr>
              <a:spLocks/>
            </p:cNvSpPr>
            <p:nvPr/>
          </p:nvSpPr>
          <p:spPr bwMode="auto">
            <a:xfrm>
              <a:off x="9836150" y="1870076"/>
              <a:ext cx="222250" cy="1446213"/>
            </a:xfrm>
            <a:custGeom>
              <a:avLst/>
              <a:gdLst>
                <a:gd name="T0" fmla="*/ 0 w 140"/>
                <a:gd name="T1" fmla="*/ 2147483647 h 1821"/>
                <a:gd name="T2" fmla="*/ 2147483647 w 140"/>
                <a:gd name="T3" fmla="*/ 2147483647 h 1821"/>
                <a:gd name="T4" fmla="*/ 2147483647 w 140"/>
                <a:gd name="T5" fmla="*/ 0 h 1821"/>
                <a:gd name="T6" fmla="*/ 2147483647 w 140"/>
                <a:gd name="T7" fmla="*/ 0 h 1821"/>
                <a:gd name="T8" fmla="*/ 2147483647 w 140"/>
                <a:gd name="T9" fmla="*/ 2147483647 h 1821"/>
                <a:gd name="T10" fmla="*/ 2147483647 w 140"/>
                <a:gd name="T11" fmla="*/ 2147483647 h 1821"/>
                <a:gd name="T12" fmla="*/ 2147483647 w 140"/>
                <a:gd name="T13" fmla="*/ 2147483647 h 1821"/>
                <a:gd name="T14" fmla="*/ 0 w 140"/>
                <a:gd name="T15" fmla="*/ 2147483647 h 1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1821">
                  <a:moveTo>
                    <a:pt x="0" y="1366"/>
                  </a:moveTo>
                  <a:lnTo>
                    <a:pt x="35" y="1366"/>
                  </a:lnTo>
                  <a:lnTo>
                    <a:pt x="35" y="0"/>
                  </a:lnTo>
                  <a:lnTo>
                    <a:pt x="105" y="0"/>
                  </a:lnTo>
                  <a:lnTo>
                    <a:pt x="105" y="1366"/>
                  </a:lnTo>
                  <a:lnTo>
                    <a:pt x="140" y="1366"/>
                  </a:lnTo>
                  <a:lnTo>
                    <a:pt x="70" y="1821"/>
                  </a:lnTo>
                  <a:lnTo>
                    <a:pt x="0" y="1366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Rectangle 1546"/>
            <p:cNvSpPr>
              <a:spLocks noChangeArrowheads="1"/>
            </p:cNvSpPr>
            <p:nvPr/>
          </p:nvSpPr>
          <p:spPr bwMode="auto">
            <a:xfrm>
              <a:off x="1603375" y="4418013"/>
              <a:ext cx="3659188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8" name="Rectangle 1547"/>
            <p:cNvSpPr>
              <a:spLocks noChangeArrowheads="1"/>
            </p:cNvSpPr>
            <p:nvPr/>
          </p:nvSpPr>
          <p:spPr bwMode="auto">
            <a:xfrm>
              <a:off x="1752600" y="4476750"/>
              <a:ext cx="28892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Ground Reference Station (GS)</a:t>
              </a:r>
              <a:endParaRPr lang="de-DE" altLang="en-US"/>
            </a:p>
          </p:txBody>
        </p:sp>
        <p:sp>
          <p:nvSpPr>
            <p:cNvPr id="20519" name="Rectangle 1548"/>
            <p:cNvSpPr>
              <a:spLocks noChangeArrowheads="1"/>
            </p:cNvSpPr>
            <p:nvPr/>
          </p:nvSpPr>
          <p:spPr bwMode="auto">
            <a:xfrm>
              <a:off x="8080375" y="3248026"/>
              <a:ext cx="20764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0" name="Rectangle 1549"/>
            <p:cNvSpPr>
              <a:spLocks noChangeArrowheads="1"/>
            </p:cNvSpPr>
            <p:nvPr/>
          </p:nvSpPr>
          <p:spPr bwMode="auto">
            <a:xfrm>
              <a:off x="8978900" y="3306764"/>
              <a:ext cx="13081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Aircraft(User)</a:t>
              </a:r>
              <a:endParaRPr lang="de-DE" altLang="en-US"/>
            </a:p>
          </p:txBody>
        </p:sp>
        <p:sp>
          <p:nvSpPr>
            <p:cNvPr id="20521" name="Rectangle 1550"/>
            <p:cNvSpPr>
              <a:spLocks noChangeArrowheads="1"/>
            </p:cNvSpPr>
            <p:nvPr/>
          </p:nvSpPr>
          <p:spPr bwMode="auto">
            <a:xfrm>
              <a:off x="4727575" y="1787526"/>
              <a:ext cx="2890838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2" name="Rectangle 1551"/>
            <p:cNvSpPr>
              <a:spLocks noChangeArrowheads="1"/>
            </p:cNvSpPr>
            <p:nvPr/>
          </p:nvSpPr>
          <p:spPr bwMode="auto">
            <a:xfrm>
              <a:off x="5138739" y="1846264"/>
              <a:ext cx="1878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e-DE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GNSS Constellation</a:t>
              </a:r>
              <a:endParaRPr lang="de-DE" altLang="en-US"/>
            </a:p>
          </p:txBody>
        </p:sp>
        <p:sp>
          <p:nvSpPr>
            <p:cNvPr id="20523" name="Freeform 1552"/>
            <p:cNvSpPr>
              <a:spLocks/>
            </p:cNvSpPr>
            <p:nvPr/>
          </p:nvSpPr>
          <p:spPr bwMode="auto">
            <a:xfrm>
              <a:off x="4800600" y="5257800"/>
              <a:ext cx="3074988" cy="1295400"/>
            </a:xfrm>
            <a:custGeom>
              <a:avLst/>
              <a:gdLst>
                <a:gd name="T0" fmla="*/ 2147483647 w 3578"/>
                <a:gd name="T1" fmla="*/ 2147483647 h 1507"/>
                <a:gd name="T2" fmla="*/ 2147483647 w 3578"/>
                <a:gd name="T3" fmla="*/ 2147483647 h 1507"/>
                <a:gd name="T4" fmla="*/ 2147483647 w 3578"/>
                <a:gd name="T5" fmla="*/ 0 h 1507"/>
                <a:gd name="T6" fmla="*/ 0 w 3578"/>
                <a:gd name="T7" fmla="*/ 2147483647 h 1507"/>
                <a:gd name="T8" fmla="*/ 2147483647 w 3578"/>
                <a:gd name="T9" fmla="*/ 2147483647 h 1507"/>
                <a:gd name="T10" fmla="*/ 2147483647 w 3578"/>
                <a:gd name="T11" fmla="*/ 2147483647 h 1507"/>
                <a:gd name="T12" fmla="*/ 2147483647 w 3578"/>
                <a:gd name="T13" fmla="*/ 2147483647 h 1507"/>
                <a:gd name="T14" fmla="*/ 2147483647 w 3578"/>
                <a:gd name="T15" fmla="*/ 2147483647 h 1507"/>
                <a:gd name="T16" fmla="*/ 2147483647 w 3578"/>
                <a:gd name="T17" fmla="*/ 2147483647 h 1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78" h="1507">
                  <a:moveTo>
                    <a:pt x="1235" y="1237"/>
                  </a:moveTo>
                  <a:lnTo>
                    <a:pt x="3578" y="66"/>
                  </a:lnTo>
                  <a:lnTo>
                    <a:pt x="3300" y="0"/>
                  </a:lnTo>
                  <a:lnTo>
                    <a:pt x="0" y="1184"/>
                  </a:lnTo>
                  <a:lnTo>
                    <a:pt x="683" y="1477"/>
                  </a:lnTo>
                  <a:lnTo>
                    <a:pt x="917" y="1378"/>
                  </a:lnTo>
                  <a:lnTo>
                    <a:pt x="1266" y="1507"/>
                  </a:lnTo>
                  <a:lnTo>
                    <a:pt x="1570" y="1369"/>
                  </a:lnTo>
                  <a:lnTo>
                    <a:pt x="1235" y="123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1553"/>
            <p:cNvSpPr>
              <a:spLocks noChangeShapeType="1"/>
            </p:cNvSpPr>
            <p:nvPr/>
          </p:nvSpPr>
          <p:spPr bwMode="auto">
            <a:xfrm flipV="1">
              <a:off x="5867400" y="5334000"/>
              <a:ext cx="1981200" cy="99060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25" name="Line 1554"/>
            <p:cNvSpPr>
              <a:spLocks noChangeShapeType="1"/>
            </p:cNvSpPr>
            <p:nvPr/>
          </p:nvSpPr>
          <p:spPr bwMode="auto">
            <a:xfrm flipV="1">
              <a:off x="5410200" y="5257800"/>
              <a:ext cx="2209800" cy="76200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6" name="Line 1555"/>
            <p:cNvSpPr>
              <a:spLocks noChangeShapeType="1"/>
            </p:cNvSpPr>
            <p:nvPr/>
          </p:nvSpPr>
          <p:spPr bwMode="auto">
            <a:xfrm flipV="1">
              <a:off x="5105400" y="5181600"/>
              <a:ext cx="2819400" cy="1219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7" name="Freeform 1556"/>
            <p:cNvSpPr>
              <a:spLocks/>
            </p:cNvSpPr>
            <p:nvPr/>
          </p:nvSpPr>
          <p:spPr bwMode="auto">
            <a:xfrm rot="14736987">
              <a:off x="6617495" y="2840832"/>
              <a:ext cx="454025" cy="4310063"/>
            </a:xfrm>
            <a:custGeom>
              <a:avLst/>
              <a:gdLst>
                <a:gd name="T0" fmla="*/ 0 w 140"/>
                <a:gd name="T1" fmla="*/ 2147483647 h 3296"/>
                <a:gd name="T2" fmla="*/ 2147483647 w 140"/>
                <a:gd name="T3" fmla="*/ 2147483647 h 3296"/>
                <a:gd name="T4" fmla="*/ 2147483647 w 140"/>
                <a:gd name="T5" fmla="*/ 0 h 3296"/>
                <a:gd name="T6" fmla="*/ 2147483647 w 140"/>
                <a:gd name="T7" fmla="*/ 0 h 3296"/>
                <a:gd name="T8" fmla="*/ 2147483647 w 140"/>
                <a:gd name="T9" fmla="*/ 2147483647 h 3296"/>
                <a:gd name="T10" fmla="*/ 2147483647 w 140"/>
                <a:gd name="T11" fmla="*/ 2147483647 h 3296"/>
                <a:gd name="T12" fmla="*/ 2147483647 w 140"/>
                <a:gd name="T13" fmla="*/ 2147483647 h 3296"/>
                <a:gd name="T14" fmla="*/ 0 w 140"/>
                <a:gd name="T15" fmla="*/ 2147483647 h 3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" h="3296">
                  <a:moveTo>
                    <a:pt x="0" y="2472"/>
                  </a:moveTo>
                  <a:lnTo>
                    <a:pt x="35" y="2472"/>
                  </a:lnTo>
                  <a:lnTo>
                    <a:pt x="35" y="0"/>
                  </a:lnTo>
                  <a:lnTo>
                    <a:pt x="105" y="0"/>
                  </a:lnTo>
                  <a:lnTo>
                    <a:pt x="105" y="2472"/>
                  </a:lnTo>
                  <a:lnTo>
                    <a:pt x="140" y="2472"/>
                  </a:lnTo>
                  <a:lnTo>
                    <a:pt x="70" y="3296"/>
                  </a:lnTo>
                  <a:lnTo>
                    <a:pt x="0" y="247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Text Box 1557"/>
            <p:cNvSpPr txBox="1">
              <a:spLocks noChangeArrowheads="1"/>
            </p:cNvSpPr>
            <p:nvPr/>
          </p:nvSpPr>
          <p:spPr bwMode="auto">
            <a:xfrm rot="20281349">
              <a:off x="6705600" y="4724401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BB4C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tx1"/>
                  </a:solidFill>
                </a:rPr>
                <a:t>VDB</a:t>
              </a:r>
            </a:p>
          </p:txBody>
        </p:sp>
        <p:sp>
          <p:nvSpPr>
            <p:cNvPr id="20541" name="Freeform 1570"/>
            <p:cNvSpPr>
              <a:spLocks/>
            </p:cNvSpPr>
            <p:nvPr/>
          </p:nvSpPr>
          <p:spPr bwMode="auto">
            <a:xfrm>
              <a:off x="5562601" y="5715000"/>
              <a:ext cx="2740025" cy="865188"/>
            </a:xfrm>
            <a:custGeom>
              <a:avLst/>
              <a:gdLst>
                <a:gd name="T0" fmla="*/ 2147483647 w 3188"/>
                <a:gd name="T1" fmla="*/ 2147483647 h 1006"/>
                <a:gd name="T2" fmla="*/ 2147483647 w 3188"/>
                <a:gd name="T3" fmla="*/ 2147483647 h 1006"/>
                <a:gd name="T4" fmla="*/ 2147483647 w 3188"/>
                <a:gd name="T5" fmla="*/ 2147483647 h 1006"/>
                <a:gd name="T6" fmla="*/ 2147483647 w 3188"/>
                <a:gd name="T7" fmla="*/ 2147483647 h 1006"/>
                <a:gd name="T8" fmla="*/ 2147483647 w 3188"/>
                <a:gd name="T9" fmla="*/ 2147483647 h 1006"/>
                <a:gd name="T10" fmla="*/ 2147483647 w 3188"/>
                <a:gd name="T11" fmla="*/ 2147483647 h 1006"/>
                <a:gd name="T12" fmla="*/ 2147483647 w 3188"/>
                <a:gd name="T13" fmla="*/ 2147483647 h 1006"/>
                <a:gd name="T14" fmla="*/ 2147483647 w 3188"/>
                <a:gd name="T15" fmla="*/ 2147483647 h 1006"/>
                <a:gd name="T16" fmla="*/ 2147483647 w 3188"/>
                <a:gd name="T17" fmla="*/ 2147483647 h 1006"/>
                <a:gd name="T18" fmla="*/ 2147483647 w 3188"/>
                <a:gd name="T19" fmla="*/ 2147483647 h 1006"/>
                <a:gd name="T20" fmla="*/ 2147483647 w 3188"/>
                <a:gd name="T21" fmla="*/ 2147483647 h 1006"/>
                <a:gd name="T22" fmla="*/ 2147483647 w 3188"/>
                <a:gd name="T23" fmla="*/ 2147483647 h 1006"/>
                <a:gd name="T24" fmla="*/ 2147483647 w 3188"/>
                <a:gd name="T25" fmla="*/ 2147483647 h 1006"/>
                <a:gd name="T26" fmla="*/ 2147483647 w 3188"/>
                <a:gd name="T27" fmla="*/ 2147483647 h 1006"/>
                <a:gd name="T28" fmla="*/ 2147483647 w 3188"/>
                <a:gd name="T29" fmla="*/ 2147483647 h 1006"/>
                <a:gd name="T30" fmla="*/ 2147483647 w 3188"/>
                <a:gd name="T31" fmla="*/ 2147483647 h 1006"/>
                <a:gd name="T32" fmla="*/ 2147483647 w 3188"/>
                <a:gd name="T33" fmla="*/ 2147483647 h 1006"/>
                <a:gd name="T34" fmla="*/ 2147483647 w 3188"/>
                <a:gd name="T35" fmla="*/ 2147483647 h 1006"/>
                <a:gd name="T36" fmla="*/ 2147483647 w 3188"/>
                <a:gd name="T37" fmla="*/ 2147483647 h 1006"/>
                <a:gd name="T38" fmla="*/ 2147483647 w 3188"/>
                <a:gd name="T39" fmla="*/ 2147483647 h 1006"/>
                <a:gd name="T40" fmla="*/ 2147483647 w 3188"/>
                <a:gd name="T41" fmla="*/ 2147483647 h 1006"/>
                <a:gd name="T42" fmla="*/ 2147483647 w 3188"/>
                <a:gd name="T43" fmla="*/ 2147483647 h 1006"/>
                <a:gd name="T44" fmla="*/ 2147483647 w 3188"/>
                <a:gd name="T45" fmla="*/ 2147483647 h 1006"/>
                <a:gd name="T46" fmla="*/ 2147483647 w 3188"/>
                <a:gd name="T47" fmla="*/ 2147483647 h 1006"/>
                <a:gd name="T48" fmla="*/ 2147483647 w 3188"/>
                <a:gd name="T49" fmla="*/ 2147483647 h 1006"/>
                <a:gd name="T50" fmla="*/ 2147483647 w 3188"/>
                <a:gd name="T51" fmla="*/ 2147483647 h 1006"/>
                <a:gd name="T52" fmla="*/ 2147483647 w 3188"/>
                <a:gd name="T53" fmla="*/ 2147483647 h 1006"/>
                <a:gd name="T54" fmla="*/ 2147483647 w 3188"/>
                <a:gd name="T55" fmla="*/ 2147483647 h 1006"/>
                <a:gd name="T56" fmla="*/ 2147483647 w 3188"/>
                <a:gd name="T57" fmla="*/ 2147483647 h 1006"/>
                <a:gd name="T58" fmla="*/ 2147483647 w 3188"/>
                <a:gd name="T59" fmla="*/ 2147483647 h 1006"/>
                <a:gd name="T60" fmla="*/ 2147483647 w 3188"/>
                <a:gd name="T61" fmla="*/ 2147483647 h 1006"/>
                <a:gd name="T62" fmla="*/ 2147483647 w 3188"/>
                <a:gd name="T63" fmla="*/ 0 h 1006"/>
                <a:gd name="T64" fmla="*/ 2147483647 w 3188"/>
                <a:gd name="T65" fmla="*/ 2147483647 h 1006"/>
                <a:gd name="T66" fmla="*/ 2147483647 w 3188"/>
                <a:gd name="T67" fmla="*/ 2147483647 h 1006"/>
                <a:gd name="T68" fmla="*/ 2147483647 w 3188"/>
                <a:gd name="T69" fmla="*/ 2147483647 h 1006"/>
                <a:gd name="T70" fmla="*/ 2147483647 w 3188"/>
                <a:gd name="T71" fmla="*/ 2147483647 h 1006"/>
                <a:gd name="T72" fmla="*/ 2147483647 w 3188"/>
                <a:gd name="T73" fmla="*/ 2147483647 h 1006"/>
                <a:gd name="T74" fmla="*/ 2147483647 w 3188"/>
                <a:gd name="T75" fmla="*/ 2147483647 h 1006"/>
                <a:gd name="T76" fmla="*/ 2147483647 w 3188"/>
                <a:gd name="T77" fmla="*/ 2147483647 h 1006"/>
                <a:gd name="T78" fmla="*/ 2147483647 w 3188"/>
                <a:gd name="T79" fmla="*/ 2147483647 h 1006"/>
                <a:gd name="T80" fmla="*/ 2147483647 w 3188"/>
                <a:gd name="T81" fmla="*/ 2147483647 h 1006"/>
                <a:gd name="T82" fmla="*/ 2147483647 w 3188"/>
                <a:gd name="T83" fmla="*/ 2147483647 h 1006"/>
                <a:gd name="T84" fmla="*/ 2147483647 w 3188"/>
                <a:gd name="T85" fmla="*/ 2147483647 h 1006"/>
                <a:gd name="T86" fmla="*/ 2147483647 w 3188"/>
                <a:gd name="T87" fmla="*/ 2147483647 h 1006"/>
                <a:gd name="T88" fmla="*/ 2147483647 w 3188"/>
                <a:gd name="T89" fmla="*/ 2147483647 h 1006"/>
                <a:gd name="T90" fmla="*/ 2147483647 w 3188"/>
                <a:gd name="T91" fmla="*/ 2147483647 h 1006"/>
                <a:gd name="T92" fmla="*/ 2147483647 w 3188"/>
                <a:gd name="T93" fmla="*/ 2147483647 h 1006"/>
                <a:gd name="T94" fmla="*/ 2147483647 w 3188"/>
                <a:gd name="T95" fmla="*/ 2147483647 h 1006"/>
                <a:gd name="T96" fmla="*/ 2147483647 w 3188"/>
                <a:gd name="T97" fmla="*/ 2147483647 h 1006"/>
                <a:gd name="T98" fmla="*/ 2147483647 w 3188"/>
                <a:gd name="T99" fmla="*/ 2147483647 h 1006"/>
                <a:gd name="T100" fmla="*/ 2147483647 w 3188"/>
                <a:gd name="T101" fmla="*/ 2147483647 h 1006"/>
                <a:gd name="T102" fmla="*/ 0 w 3188"/>
                <a:gd name="T103" fmla="*/ 2147483647 h 1006"/>
                <a:gd name="T104" fmla="*/ 2147483647 w 3188"/>
                <a:gd name="T105" fmla="*/ 2147483647 h 10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88" h="1006">
                  <a:moveTo>
                    <a:pt x="715" y="614"/>
                  </a:moveTo>
                  <a:lnTo>
                    <a:pt x="747" y="631"/>
                  </a:lnTo>
                  <a:lnTo>
                    <a:pt x="781" y="635"/>
                  </a:lnTo>
                  <a:lnTo>
                    <a:pt x="819" y="635"/>
                  </a:lnTo>
                  <a:lnTo>
                    <a:pt x="859" y="624"/>
                  </a:lnTo>
                  <a:lnTo>
                    <a:pt x="895" y="605"/>
                  </a:lnTo>
                  <a:lnTo>
                    <a:pt x="904" y="599"/>
                  </a:lnTo>
                  <a:lnTo>
                    <a:pt x="1184" y="480"/>
                  </a:lnTo>
                  <a:lnTo>
                    <a:pt x="1247" y="446"/>
                  </a:lnTo>
                  <a:lnTo>
                    <a:pt x="1313" y="423"/>
                  </a:lnTo>
                  <a:lnTo>
                    <a:pt x="1368" y="412"/>
                  </a:lnTo>
                  <a:lnTo>
                    <a:pt x="1419" y="406"/>
                  </a:lnTo>
                  <a:lnTo>
                    <a:pt x="1474" y="404"/>
                  </a:lnTo>
                  <a:lnTo>
                    <a:pt x="1519" y="406"/>
                  </a:lnTo>
                  <a:lnTo>
                    <a:pt x="1583" y="418"/>
                  </a:lnTo>
                  <a:lnTo>
                    <a:pt x="1642" y="442"/>
                  </a:lnTo>
                  <a:lnTo>
                    <a:pt x="1956" y="476"/>
                  </a:lnTo>
                  <a:lnTo>
                    <a:pt x="1979" y="696"/>
                  </a:lnTo>
                  <a:lnTo>
                    <a:pt x="2125" y="1006"/>
                  </a:lnTo>
                  <a:lnTo>
                    <a:pt x="2310" y="983"/>
                  </a:lnTo>
                  <a:lnTo>
                    <a:pt x="2399" y="970"/>
                  </a:lnTo>
                  <a:lnTo>
                    <a:pt x="2465" y="930"/>
                  </a:lnTo>
                  <a:lnTo>
                    <a:pt x="2509" y="921"/>
                  </a:lnTo>
                  <a:lnTo>
                    <a:pt x="2558" y="911"/>
                  </a:lnTo>
                  <a:lnTo>
                    <a:pt x="2609" y="889"/>
                  </a:lnTo>
                  <a:lnTo>
                    <a:pt x="2639" y="720"/>
                  </a:lnTo>
                  <a:lnTo>
                    <a:pt x="2698" y="645"/>
                  </a:lnTo>
                  <a:lnTo>
                    <a:pt x="2779" y="550"/>
                  </a:lnTo>
                  <a:lnTo>
                    <a:pt x="2779" y="465"/>
                  </a:lnTo>
                  <a:lnTo>
                    <a:pt x="2827" y="412"/>
                  </a:lnTo>
                  <a:lnTo>
                    <a:pt x="3188" y="276"/>
                  </a:lnTo>
                  <a:lnTo>
                    <a:pt x="2698" y="0"/>
                  </a:lnTo>
                  <a:lnTo>
                    <a:pt x="2528" y="22"/>
                  </a:lnTo>
                  <a:lnTo>
                    <a:pt x="2308" y="153"/>
                  </a:lnTo>
                  <a:lnTo>
                    <a:pt x="1631" y="304"/>
                  </a:lnTo>
                  <a:lnTo>
                    <a:pt x="1568" y="278"/>
                  </a:lnTo>
                  <a:lnTo>
                    <a:pt x="1521" y="268"/>
                  </a:lnTo>
                  <a:lnTo>
                    <a:pt x="1474" y="268"/>
                  </a:lnTo>
                  <a:lnTo>
                    <a:pt x="1413" y="268"/>
                  </a:lnTo>
                  <a:lnTo>
                    <a:pt x="1368" y="272"/>
                  </a:lnTo>
                  <a:lnTo>
                    <a:pt x="1307" y="285"/>
                  </a:lnTo>
                  <a:lnTo>
                    <a:pt x="1239" y="310"/>
                  </a:lnTo>
                  <a:lnTo>
                    <a:pt x="1173" y="344"/>
                  </a:lnTo>
                  <a:lnTo>
                    <a:pt x="898" y="459"/>
                  </a:lnTo>
                  <a:lnTo>
                    <a:pt x="883" y="469"/>
                  </a:lnTo>
                  <a:lnTo>
                    <a:pt x="840" y="486"/>
                  </a:lnTo>
                  <a:lnTo>
                    <a:pt x="806" y="495"/>
                  </a:lnTo>
                  <a:lnTo>
                    <a:pt x="777" y="497"/>
                  </a:lnTo>
                  <a:lnTo>
                    <a:pt x="745" y="491"/>
                  </a:lnTo>
                  <a:lnTo>
                    <a:pt x="707" y="480"/>
                  </a:lnTo>
                  <a:lnTo>
                    <a:pt x="73" y="310"/>
                  </a:lnTo>
                  <a:lnTo>
                    <a:pt x="0" y="340"/>
                  </a:lnTo>
                  <a:lnTo>
                    <a:pt x="715" y="61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1571"/>
            <p:cNvSpPr>
              <a:spLocks/>
            </p:cNvSpPr>
            <p:nvPr/>
          </p:nvSpPr>
          <p:spPr bwMode="auto">
            <a:xfrm>
              <a:off x="7856538" y="6118225"/>
              <a:ext cx="144462" cy="342900"/>
            </a:xfrm>
            <a:custGeom>
              <a:avLst/>
              <a:gdLst>
                <a:gd name="T0" fmla="*/ 0 w 229"/>
                <a:gd name="T1" fmla="*/ 2147483647 h 539"/>
                <a:gd name="T2" fmla="*/ 2147483647 w 229"/>
                <a:gd name="T3" fmla="*/ 2147483647 h 539"/>
                <a:gd name="T4" fmla="*/ 2147483647 w 229"/>
                <a:gd name="T5" fmla="*/ 0 h 539"/>
                <a:gd name="T6" fmla="*/ 2147483647 w 229"/>
                <a:gd name="T7" fmla="*/ 2147483647 h 539"/>
                <a:gd name="T8" fmla="*/ 0 w 229"/>
                <a:gd name="T9" fmla="*/ 2147483647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539">
                  <a:moveTo>
                    <a:pt x="0" y="539"/>
                  </a:moveTo>
                  <a:lnTo>
                    <a:pt x="2" y="206"/>
                  </a:lnTo>
                  <a:lnTo>
                    <a:pt x="229" y="0"/>
                  </a:lnTo>
                  <a:lnTo>
                    <a:pt x="222" y="323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00A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1572"/>
            <p:cNvSpPr>
              <a:spLocks/>
            </p:cNvSpPr>
            <p:nvPr/>
          </p:nvSpPr>
          <p:spPr bwMode="auto">
            <a:xfrm>
              <a:off x="7724776" y="6096000"/>
              <a:ext cx="276225" cy="153988"/>
            </a:xfrm>
            <a:custGeom>
              <a:avLst/>
              <a:gdLst>
                <a:gd name="T0" fmla="*/ 2147483647 w 435"/>
                <a:gd name="T1" fmla="*/ 2147483647 h 242"/>
                <a:gd name="T2" fmla="*/ 0 w 435"/>
                <a:gd name="T3" fmla="*/ 2147483647 h 242"/>
                <a:gd name="T4" fmla="*/ 2147483647 w 435"/>
                <a:gd name="T5" fmla="*/ 0 h 242"/>
                <a:gd name="T6" fmla="*/ 2147483647 w 435"/>
                <a:gd name="T7" fmla="*/ 2147483647 h 242"/>
                <a:gd name="T8" fmla="*/ 2147483647 w 435"/>
                <a:gd name="T9" fmla="*/ 2147483647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5" h="242">
                  <a:moveTo>
                    <a:pt x="208" y="242"/>
                  </a:moveTo>
                  <a:lnTo>
                    <a:pt x="0" y="202"/>
                  </a:lnTo>
                  <a:lnTo>
                    <a:pt x="240" y="0"/>
                  </a:lnTo>
                  <a:lnTo>
                    <a:pt x="435" y="36"/>
                  </a:lnTo>
                  <a:lnTo>
                    <a:pt x="208" y="242"/>
                  </a:lnTo>
                  <a:close/>
                </a:path>
              </a:pathLst>
            </a:custGeom>
            <a:solidFill>
              <a:srgbClr val="005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1573"/>
            <p:cNvSpPr>
              <a:spLocks/>
            </p:cNvSpPr>
            <p:nvPr/>
          </p:nvSpPr>
          <p:spPr bwMode="auto">
            <a:xfrm>
              <a:off x="7724775" y="6224589"/>
              <a:ext cx="133350" cy="236537"/>
            </a:xfrm>
            <a:custGeom>
              <a:avLst/>
              <a:gdLst>
                <a:gd name="T0" fmla="*/ 0 w 208"/>
                <a:gd name="T1" fmla="*/ 0 h 373"/>
                <a:gd name="T2" fmla="*/ 2147483647 w 208"/>
                <a:gd name="T3" fmla="*/ 2147483647 h 373"/>
                <a:gd name="T4" fmla="*/ 2147483647 w 208"/>
                <a:gd name="T5" fmla="*/ 2147483647 h 373"/>
                <a:gd name="T6" fmla="*/ 2147483647 w 208"/>
                <a:gd name="T7" fmla="*/ 2147483647 h 373"/>
                <a:gd name="T8" fmla="*/ 0 w 208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" h="373">
                  <a:moveTo>
                    <a:pt x="0" y="0"/>
                  </a:moveTo>
                  <a:lnTo>
                    <a:pt x="2" y="333"/>
                  </a:lnTo>
                  <a:lnTo>
                    <a:pt x="206" y="373"/>
                  </a:lnTo>
                  <a:lnTo>
                    <a:pt x="20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4"/>
            <p:cNvSpPr txBox="1">
              <a:spLocks noChangeArrowheads="1"/>
            </p:cNvSpPr>
            <p:nvPr/>
          </p:nvSpPr>
          <p:spPr bwMode="auto">
            <a:xfrm>
              <a:off x="2895600" y="2895600"/>
              <a:ext cx="297180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+mj-lt"/>
                  <a:ea typeface="+mj-ea"/>
                  <a:cs typeface="+mj-cs"/>
                </a:defRPr>
              </a:lvl1pPr>
              <a:lvl2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2pPr>
              <a:lvl3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3pPr>
              <a:lvl4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4pPr>
              <a:lvl5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5pPr>
              <a:lvl6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6pPr>
              <a:lvl7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7pPr>
              <a:lvl8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8pPr>
              <a:lvl9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Approval Path definition Data</a:t>
              </a:r>
            </a:p>
          </p:txBody>
        </p:sp>
        <p:sp>
          <p:nvSpPr>
            <p:cNvPr id="69" name="Rectangle 4"/>
            <p:cNvSpPr txBox="1">
              <a:spLocks noChangeArrowheads="1"/>
            </p:cNvSpPr>
            <p:nvPr/>
          </p:nvSpPr>
          <p:spPr bwMode="auto">
            <a:xfrm>
              <a:off x="1682750" y="5187950"/>
              <a:ext cx="297180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+mj-lt"/>
                  <a:ea typeface="+mj-ea"/>
                  <a:cs typeface="+mj-cs"/>
                </a:defRPr>
              </a:lvl1pPr>
              <a:lvl2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2pPr>
              <a:lvl3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3pPr>
              <a:lvl4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4pPr>
              <a:lvl5pPr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5pPr>
              <a:lvl6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6pPr>
              <a:lvl7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7pPr>
              <a:lvl8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8pPr>
              <a:lvl9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190500" algn="l"/>
                </a:tabLst>
                <a:defRPr sz="2600" b="1">
                  <a:solidFill>
                    <a:srgbClr val="336699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* Provide Aircraft with:</a:t>
              </a:r>
            </a:p>
            <a:p>
              <a:pPr marL="342900" indent="-342900" algn="l">
                <a:buFontTx/>
                <a:buAutoNum type="arabicPeriod"/>
                <a:defRPr/>
              </a:pP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Approach path definition data.</a:t>
              </a:r>
            </a:p>
            <a:p>
              <a:pPr marL="342900" indent="-342900" algn="l">
                <a:buFontTx/>
                <a:buAutoNum type="arabicPeriod"/>
                <a:defRPr/>
              </a:pP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Range correction.</a:t>
              </a:r>
            </a:p>
            <a:p>
              <a:pPr marL="342900" indent="-342900" algn="l">
                <a:buFontTx/>
                <a:buAutoNum type="arabicPeriod"/>
                <a:defRPr/>
              </a:pPr>
              <a:r>
                <a:rPr lang="en-US" sz="14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Integrity parameters for each sat. in view </a:t>
              </a:r>
            </a:p>
          </p:txBody>
        </p:sp>
        <p:sp>
          <p:nvSpPr>
            <p:cNvPr id="3" name="Left-Right Arrow 2"/>
            <p:cNvSpPr/>
            <p:nvPr/>
          </p:nvSpPr>
          <p:spPr>
            <a:xfrm>
              <a:off x="4800600" y="5829300"/>
              <a:ext cx="3617119" cy="343694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Landlines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pic>
          <p:nvPicPr>
            <p:cNvPr id="1081" name="Picture 57" descr="نتيجة بحث الصور عن ‪ATC Tower‬‏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518" y="5436584"/>
              <a:ext cx="832644" cy="106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54109" y="6470650"/>
            <a:ext cx="4114800" cy="365125"/>
          </a:xfrm>
          <a:noFill/>
        </p:spPr>
        <p:txBody>
          <a:bodyPr/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BFA575-FCF0-42B3-9352-7DDCA96FBB09}" type="slidenum">
              <a:rPr lang="de-DE" altLang="en-US"/>
              <a:pPr/>
              <a:t>7</a:t>
            </a:fld>
            <a:endParaRPr lang="de-DE" altLang="en-US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en-US" sz="2200" dirty="0"/>
              <a:t>WP1:</a:t>
            </a:r>
            <a:r>
              <a:rPr lang="en-US" altLang="en-US" sz="2200" dirty="0"/>
              <a:t> GNSS Local Element :Operation Principle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0" y="557210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" y="56402"/>
            <a:ext cx="731247" cy="477202"/>
          </a:xfrm>
          <a:prstGeom prst="rect">
            <a:avLst/>
          </a:prstGeom>
          <a:noFill/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48" y="41367"/>
            <a:ext cx="682262" cy="5072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69189" y="47625"/>
            <a:ext cx="690971" cy="501015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2114549" y="41367"/>
            <a:ext cx="9354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Techniques/Regulations used to protect GPS assets/services</a:t>
            </a:r>
            <a:endParaRPr lang="en-US" sz="28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537287" y="2085460"/>
            <a:ext cx="214788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Space Segment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407110" y="4331773"/>
            <a:ext cx="154947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User Segment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12151" y="6261985"/>
            <a:ext cx="214788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Ground Segment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18781997">
            <a:off x="2979573" y="2536687"/>
            <a:ext cx="214788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 1: Sat to GS(L1) 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 rot="18781997">
            <a:off x="9910172" y="2349327"/>
            <a:ext cx="245770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 2: Sat to User(L1)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20141133">
            <a:off x="6413353" y="4720548"/>
            <a:ext cx="25774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 3: GS to User (VHF) 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362897" y="6104610"/>
            <a:ext cx="306417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 4: GS to Tower (Landline)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739" y="607377"/>
            <a:ext cx="3133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Regulations</a:t>
            </a:r>
            <a:r>
              <a:rPr lang="en-US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ICAO Annex 10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EUROCAE 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RTCA DO245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MOPS ED-114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SAGA DO20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553" y="2583924"/>
            <a:ext cx="3020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Techniques: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Redundancy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OR Gates/AND Gates Logic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Monitoring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No. of SATs in sky view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Hybridization with other systems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Differential GPS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Dual System GPS/Galileo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Dual Frequencies L1/L2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BOC ant- jamming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Sitting criteria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Multipath Antennas</a:t>
            </a:r>
          </a:p>
        </p:txBody>
      </p:sp>
    </p:spTree>
    <p:extLst>
      <p:ext uri="{BB962C8B-B14F-4D97-AF65-F5344CB8AC3E}">
        <p14:creationId xmlns:p14="http://schemas.microsoft.com/office/powerpoint/2010/main" val="2647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48"/>
    </mc:Choice>
    <mc:Fallback xmlns="">
      <p:transition spd="slow" advTm="6084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0" y="723078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6" y="41367"/>
            <a:ext cx="726342" cy="655319"/>
          </a:xfrm>
          <a:prstGeom prst="rect">
            <a:avLst/>
          </a:prstGeom>
          <a:noFill/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0" y="41367"/>
            <a:ext cx="1039314" cy="6553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384" y="47625"/>
            <a:ext cx="1027615" cy="710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9760" y="170943"/>
            <a:ext cx="927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Proposed Risk Model and Probability of Hazard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1" y="909937"/>
            <a:ext cx="5438772" cy="5438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30" y="6348411"/>
            <a:ext cx="7617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Human-caused hazard fault tree risk model for the communication sector lists the most likely </a:t>
            </a:r>
            <a:r>
              <a:rPr lang="en-US" sz="1200" dirty="0" smtClean="0"/>
              <a:t>threats, TED CIP on HMS.</a:t>
            </a:r>
            <a:endParaRPr lang="en-US" sz="1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786563" y="995520"/>
            <a:ext cx="5326859" cy="3179304"/>
            <a:chOff x="6824663" y="890745"/>
            <a:chExt cx="5326859" cy="3179304"/>
          </a:xfrm>
        </p:grpSpPr>
        <p:sp>
          <p:nvSpPr>
            <p:cNvPr id="6" name="TextBox 5"/>
            <p:cNvSpPr txBox="1"/>
            <p:nvPr/>
          </p:nvSpPr>
          <p:spPr>
            <a:xfrm>
              <a:off x="7678233" y="890745"/>
              <a:ext cx="348615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Satellite Com fault-free Risk Model </a:t>
              </a:r>
              <a:endParaRPr lang="en-US" b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9420224" y="1279269"/>
              <a:ext cx="2" cy="46405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Stored Data 10"/>
            <p:cNvSpPr/>
            <p:nvPr/>
          </p:nvSpPr>
          <p:spPr>
            <a:xfrm rot="5400000">
              <a:off x="9136020" y="1705398"/>
              <a:ext cx="568409" cy="571500"/>
            </a:xfrm>
            <a:prstGeom prst="flowChartOnlineStorag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OR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 flipV="1">
              <a:off x="7634287" y="2503449"/>
              <a:ext cx="1662113" cy="101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634284" y="2504468"/>
              <a:ext cx="1" cy="3149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382120" y="2194527"/>
              <a:ext cx="3" cy="12154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444286" y="2512224"/>
              <a:ext cx="1" cy="3149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9601198" y="2503449"/>
              <a:ext cx="1843088" cy="557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9296400" y="2202358"/>
              <a:ext cx="1" cy="3149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9601196" y="2211116"/>
              <a:ext cx="1" cy="3149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824663" y="2826824"/>
              <a:ext cx="2147888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Space Segment Risk 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24663" y="3672787"/>
              <a:ext cx="2283625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Ground Segment Risk 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867897" y="2848915"/>
              <a:ext cx="2283625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User Segment Risk </a:t>
              </a:r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515473" y="2194527"/>
              <a:ext cx="0" cy="12154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9867896" y="3700717"/>
              <a:ext cx="2283625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Links Risk </a:t>
              </a: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9515473" y="3398609"/>
              <a:ext cx="1843088" cy="557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7531891" y="3398609"/>
              <a:ext cx="1843088" cy="557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1358560" y="3390223"/>
              <a:ext cx="1" cy="3149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539034" y="3390223"/>
              <a:ext cx="1" cy="3149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ight Arrow 32"/>
          <p:cNvSpPr/>
          <p:nvPr/>
        </p:nvSpPr>
        <p:spPr>
          <a:xfrm>
            <a:off x="5467350" y="2019300"/>
            <a:ext cx="1379823" cy="588924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34450" y="4267200"/>
            <a:ext cx="1009649" cy="81915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00933" y="5220698"/>
            <a:ext cx="4612487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Threats: On Ground </a:t>
            </a:r>
            <a:r>
              <a:rPr lang="en-US" dirty="0" err="1"/>
              <a:t>S</a:t>
            </a:r>
            <a:r>
              <a:rPr lang="en-US" dirty="0" err="1" smtClean="0"/>
              <a:t>eg</a:t>
            </a:r>
            <a:r>
              <a:rPr lang="en-US" dirty="0" smtClean="0"/>
              <a:t>/User </a:t>
            </a:r>
            <a:r>
              <a:rPr lang="en-US" dirty="0" err="1" smtClean="0"/>
              <a:t>Seg</a:t>
            </a:r>
            <a:r>
              <a:rPr lang="en-US" dirty="0" smtClean="0"/>
              <a:t>./links:</a:t>
            </a:r>
          </a:p>
          <a:p>
            <a:r>
              <a:rPr lang="en-US" dirty="0" smtClean="0"/>
              <a:t>Malfunctions and Human( cyber and attack)</a:t>
            </a:r>
          </a:p>
          <a:p>
            <a:endParaRPr lang="en-US" dirty="0"/>
          </a:p>
          <a:p>
            <a:r>
              <a:rPr lang="en-US" dirty="0" smtClean="0"/>
              <a:t>Threats on Space </a:t>
            </a:r>
            <a:r>
              <a:rPr lang="en-US" dirty="0" err="1" smtClean="0"/>
              <a:t>Seg</a:t>
            </a:r>
            <a:r>
              <a:rPr lang="en-US" dirty="0" smtClean="0"/>
              <a:t>.: Natural(space) </a:t>
            </a:r>
          </a:p>
        </p:txBody>
      </p:sp>
    </p:spTree>
    <p:extLst>
      <p:ext uri="{BB962C8B-B14F-4D97-AF65-F5344CB8AC3E}">
        <p14:creationId xmlns:p14="http://schemas.microsoft.com/office/powerpoint/2010/main" val="14715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48"/>
    </mc:Choice>
    <mc:Fallback xmlns="">
      <p:transition spd="slow" advTm="6084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791700" y="6368303"/>
            <a:ext cx="2400300" cy="365125"/>
          </a:xfrm>
          <a:noFill/>
        </p:spPr>
        <p:txBody>
          <a:bodyPr/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9C68C4-3036-446D-95BC-CEBF8A04E7E8}" type="slidenum">
              <a:rPr lang="de-DE" altLang="en-US"/>
              <a:pPr/>
              <a:t>9</a:t>
            </a:fld>
            <a:endParaRPr lang="de-DE" altLang="en-US" dirty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524001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81083" y="1575714"/>
            <a:ext cx="916193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/>
              <a:t>	: is the total (post correction) fault free noise term provided by the ground function (via VDB) for satellite </a:t>
            </a:r>
            <a:r>
              <a:rPr lang="en-US" altLang="en-US" i="1" dirty="0" err="1"/>
              <a:t>i</a:t>
            </a:r>
            <a:r>
              <a:rPr lang="en-US" altLang="en-US" dirty="0"/>
              <a:t>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87225"/>
              </p:ext>
            </p:extLst>
          </p:nvPr>
        </p:nvGraphicFramePr>
        <p:xfrm>
          <a:off x="3249699" y="155780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3" imgW="571252" imgH="253890" progId="Equation.DSMT4">
                  <p:embed/>
                </p:oleObj>
              </mc:Choice>
              <mc:Fallback>
                <p:oleObj name="Equation" r:id="rId3" imgW="571252" imgH="253890" progId="Equation.DSMT4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99" y="155780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79378" y="2438400"/>
            <a:ext cx="9426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/>
              <a:t>	: is a term which is computed by the airborne equipment to cover the residual tropospheric error for satellite </a:t>
            </a:r>
            <a:r>
              <a:rPr lang="en-US" altLang="en-US" i="1" dirty="0" err="1"/>
              <a:t>i</a:t>
            </a:r>
            <a:r>
              <a:rPr lang="en-US" altLang="en-US" i="1" dirty="0"/>
              <a:t>.</a:t>
            </a:r>
            <a:r>
              <a:rPr lang="en-US" altLang="en-US" dirty="0"/>
              <a:t> 	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3222812" y="3352800"/>
            <a:ext cx="8816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/>
              <a:t>	: is the residual </a:t>
            </a:r>
            <a:r>
              <a:rPr lang="en-US" altLang="en-US" dirty="0" smtClean="0"/>
              <a:t>Ionospheric </a:t>
            </a:r>
            <a:r>
              <a:rPr lang="en-US" altLang="en-US" dirty="0"/>
              <a:t>delay (due to spatial </a:t>
            </a:r>
            <a:r>
              <a:rPr lang="en-US" altLang="en-US" dirty="0" smtClean="0"/>
              <a:t>decorrelation) </a:t>
            </a:r>
            <a:r>
              <a:rPr lang="en-US" altLang="en-US" dirty="0"/>
              <a:t>uncertainty for the  ranging source.</a:t>
            </a: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6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79487"/>
              </p:ext>
            </p:extLst>
          </p:nvPr>
        </p:nvGraphicFramePr>
        <p:xfrm>
          <a:off x="3263151" y="3234114"/>
          <a:ext cx="6858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5" imgW="418918" imgH="253890" progId="Equation.DSMT4">
                  <p:embed/>
                </p:oleObj>
              </mc:Choice>
              <mc:Fallback>
                <p:oleObj name="Equation" r:id="rId5" imgW="418918" imgH="253890" progId="Equation.DSMT4">
                  <p:embed/>
                  <p:pic>
                    <p:nvPicPr>
                      <p:cNvPr id="2356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151" y="3234114"/>
                        <a:ext cx="6858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3303494" y="4199966"/>
            <a:ext cx="88436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/>
              <a:t>	: is the standard deviation of the aircraft contribution to the corrected pseudorange error for the  ranging source. The aircraft contribution includes the receiver contribution and standard allowance for airframe multipath. </a:t>
            </a:r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6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84697"/>
              </p:ext>
            </p:extLst>
          </p:nvPr>
        </p:nvGraphicFramePr>
        <p:xfrm>
          <a:off x="3303497" y="4059613"/>
          <a:ext cx="6858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7" imgW="368140" imgH="253890" progId="Equation.DSMT4">
                  <p:embed/>
                </p:oleObj>
              </mc:Choice>
              <mc:Fallback>
                <p:oleObj name="Equation" r:id="rId7" imgW="368140" imgH="253890" progId="Equation.DSMT4">
                  <p:embed/>
                  <p:pic>
                    <p:nvPicPr>
                      <p:cNvPr id="2356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497" y="4059613"/>
                        <a:ext cx="6858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1524001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7035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24316"/>
              </p:ext>
            </p:extLst>
          </p:nvPr>
        </p:nvGraphicFramePr>
        <p:xfrm>
          <a:off x="3700185" y="950833"/>
          <a:ext cx="685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r:id="rId9" imgW="2501900" imgH="254000" progId="Equation.3">
                  <p:embed/>
                </p:oleObj>
              </mc:Choice>
              <mc:Fallback>
                <p:oleObj r:id="rId9" imgW="2501900" imgH="254000" progId="Equation.3">
                  <p:embed/>
                  <p:pic>
                    <p:nvPicPr>
                      <p:cNvPr id="2703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185" y="950833"/>
                        <a:ext cx="6858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430487"/>
              </p:ext>
            </p:extLst>
          </p:nvPr>
        </p:nvGraphicFramePr>
        <p:xfrm>
          <a:off x="3231780" y="2324100"/>
          <a:ext cx="83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11" imgW="457200" imgH="228600" progId="Equation.3">
                  <p:embed/>
                </p:oleObj>
              </mc:Choice>
              <mc:Fallback>
                <p:oleObj name="Equation" r:id="rId11" imgW="457200" imgH="228600" progId="Equation.3">
                  <p:embed/>
                  <p:pic>
                    <p:nvPicPr>
                      <p:cNvPr id="2357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780" y="2324100"/>
                        <a:ext cx="838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7BB4C1"/>
                                </a:gs>
                                <a:gs pos="100000">
                                  <a:srgbClr val="BBD8DF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50898"/>
              </p:ext>
            </p:extLst>
          </p:nvPr>
        </p:nvGraphicFramePr>
        <p:xfrm>
          <a:off x="4069980" y="5138256"/>
          <a:ext cx="6019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13" imgW="2133600" imgH="241300" progId="Equation.3">
                  <p:embed/>
                </p:oleObj>
              </mc:Choice>
              <mc:Fallback>
                <p:oleObj name="Equation" r:id="rId13" imgW="2133600" imgH="241300" progId="Equation.3">
                  <p:embed/>
                  <p:pic>
                    <p:nvPicPr>
                      <p:cNvPr id="2357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980" y="5138256"/>
                        <a:ext cx="60198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7BB4C1"/>
                                </a:gs>
                                <a:gs pos="100000">
                                  <a:srgbClr val="BBD8DF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0" y="723078"/>
            <a:ext cx="12192000" cy="34834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6" y="41367"/>
            <a:ext cx="726342" cy="655319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130" y="41367"/>
            <a:ext cx="1039314" cy="655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64384" y="47625"/>
            <a:ext cx="1027615" cy="7102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89760" y="161089"/>
            <a:ext cx="927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GBAS Proposed Risk Model and Probability of Hazard /</a:t>
            </a:r>
            <a:r>
              <a:rPr lang="en-US" altLang="en-US" sz="2000" b="1" dirty="0">
                <a:solidFill>
                  <a:schemeClr val="tx2"/>
                </a:solidFill>
              </a:rPr>
              <a:t>Parameters Assumptions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336" y="950833"/>
            <a:ext cx="29400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Assumptions:</a:t>
            </a:r>
          </a:p>
          <a:p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Zero risk of physical attacks; due to protection of vicinity by Airports authorities.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Cyper</a:t>
            </a:r>
            <a:r>
              <a:rPr lang="en-US" dirty="0" smtClean="0"/>
              <a:t> attacks risk on GPS L1 link, not guaranteed depending on siting, and measured by multipath techniques in ref .10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Malfunctions and errors risk ; measured as per equations shown beside.</a:t>
            </a:r>
          </a:p>
          <a:p>
            <a:pPr algn="just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2437" y="5820652"/>
            <a:ext cx="11287125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</a:t>
            </a:r>
            <a:r>
              <a:rPr lang="en-US" b="1" dirty="0">
                <a:solidFill>
                  <a:srgbClr val="FF0000"/>
                </a:solidFill>
              </a:rPr>
              <a:t>of the most extreme environments known to man, full of debris shooting around at hypervelocity, extremes of temperature and exposure to radiation, particles and </a:t>
            </a:r>
            <a:r>
              <a:rPr lang="en-US" b="1" dirty="0" smtClean="0">
                <a:solidFill>
                  <a:srgbClr val="FF0000"/>
                </a:solidFill>
              </a:rPr>
              <a:t>plasma, this </a:t>
            </a:r>
            <a:r>
              <a:rPr lang="en-US" b="1" dirty="0">
                <a:solidFill>
                  <a:srgbClr val="FF0000"/>
                </a:solidFill>
              </a:rPr>
              <a:t>means </a:t>
            </a:r>
            <a:r>
              <a:rPr lang="en-US" b="1" dirty="0" smtClean="0">
                <a:solidFill>
                  <a:srgbClr val="FF0000"/>
                </a:solidFill>
              </a:rPr>
              <a:t>addition </a:t>
            </a:r>
            <a:r>
              <a:rPr lang="en-US" b="1" dirty="0">
                <a:solidFill>
                  <a:srgbClr val="FF0000"/>
                </a:solidFill>
              </a:rPr>
              <a:t>to concrete </a:t>
            </a:r>
            <a:r>
              <a:rPr lang="en-US" b="1" dirty="0" smtClean="0">
                <a:solidFill>
                  <a:srgbClr val="FF0000"/>
                </a:solidFill>
              </a:rPr>
              <a:t>risks.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52"/>
    </mc:Choice>
    <mc:Fallback xmlns="">
      <p:transition spd="slow" advTm="35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270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9849</TotalTime>
  <Words>1977</Words>
  <Application>Microsoft Office PowerPoint</Application>
  <PresentationFormat>Widescreen</PresentationFormat>
  <Paragraphs>256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Imprint MT Shadow</vt:lpstr>
      <vt:lpstr>PMingLiU</vt:lpstr>
      <vt:lpstr>Times New Roman</vt:lpstr>
      <vt:lpstr>Wingdings</vt:lpstr>
      <vt:lpstr>Office Theme</vt:lpstr>
      <vt:lpstr>1_Office Theme</vt:lpstr>
      <vt:lpstr>Equation</vt:lpstr>
      <vt:lpstr>Microsoft Equation 3.0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WP1: GNSS Local Element :Operation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Availability of  GBAS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Know About GPS in Critical Infrastructure  GPS is used in every critical infrastructure, and its use continues to expand  Timing is the most critical aspect of PNT for critical infrastructure operations, and GPS is over-relied upon for that information  We anticipate that impacts due to most scenarios will be limited  Impacts will expand if GPS is not available for longer durations  Consistent GPS service means we have no way to confirm the impacts of a GPS outage  Many sectors have less risk to a GPS interruption than commonly portrayed in the GPS community</dc:title>
  <dc:creator>Alhosban Ahmad</dc:creator>
  <cp:lastModifiedBy>Alhosban Ahmad</cp:lastModifiedBy>
  <cp:revision>71</cp:revision>
  <dcterms:created xsi:type="dcterms:W3CDTF">2019-10-31T00:43:48Z</dcterms:created>
  <dcterms:modified xsi:type="dcterms:W3CDTF">2019-11-11T10:13:44Z</dcterms:modified>
</cp:coreProperties>
</file>